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3" r:id="rId5"/>
    <p:sldId id="264" r:id="rId6"/>
    <p:sldId id="261" r:id="rId7"/>
    <p:sldId id="259" r:id="rId8"/>
    <p:sldId id="256" r:id="rId9"/>
    <p:sldId id="257" r:id="rId10"/>
    <p:sldId id="265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EDBA-2C46-413D-84A3-703B79228698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FACC-2009-4A90-9E60-26B83A6A4C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EDBA-2C46-413D-84A3-703B79228698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FACC-2009-4A90-9E60-26B83A6A4C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EDBA-2C46-413D-84A3-703B79228698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FACC-2009-4A90-9E60-26B83A6A4C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EDBA-2C46-413D-84A3-703B79228698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FACC-2009-4A90-9E60-26B83A6A4C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EDBA-2C46-413D-84A3-703B79228698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FACC-2009-4A90-9E60-26B83A6A4C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EDBA-2C46-413D-84A3-703B79228698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FACC-2009-4A90-9E60-26B83A6A4C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EDBA-2C46-413D-84A3-703B79228698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FACC-2009-4A90-9E60-26B83A6A4C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EDBA-2C46-413D-84A3-703B79228698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FACC-2009-4A90-9E60-26B83A6A4C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EDBA-2C46-413D-84A3-703B79228698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FACC-2009-4A90-9E60-26B83A6A4C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EDBA-2C46-413D-84A3-703B79228698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FACC-2009-4A90-9E60-26B83A6A4C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EDBA-2C46-413D-84A3-703B79228698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FACC-2009-4A90-9E60-26B83A6A4CA1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5EDBA-2C46-413D-84A3-703B79228698}" type="datetimeFigureOut">
              <a:rPr lang="es-CO" smtClean="0"/>
              <a:t>25/03/2009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BFACC-2009-4A90-9E60-26B83A6A4CA1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repubblica.it/2006/08/gallerie/gente/estremi-a-confronto/reuters107982221407110937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/>
          <a:lstStyle/>
          <a:p>
            <a:pPr algn="ctr">
              <a:buNone/>
            </a:pPr>
            <a:r>
              <a:rPr lang="es-CO" dirty="0" smtClean="0">
                <a:solidFill>
                  <a:srgbClr val="FFFF00"/>
                </a:solidFill>
                <a:latin typeface="Chiller" pitchFamily="82" charset="0"/>
              </a:rPr>
              <a:t>UNIVERSIDAD SANTIAGO DE CALI</a:t>
            </a:r>
          </a:p>
          <a:p>
            <a:pPr algn="ctr">
              <a:buNone/>
            </a:pPr>
            <a:endParaRPr lang="es-CO" dirty="0">
              <a:solidFill>
                <a:srgbClr val="FFFF00"/>
              </a:solidFill>
              <a:latin typeface="Chiller" pitchFamily="82" charset="0"/>
            </a:endParaRPr>
          </a:p>
          <a:p>
            <a:pPr algn="ctr">
              <a:buNone/>
            </a:pPr>
            <a:endParaRPr lang="es-CO" dirty="0" smtClean="0">
              <a:solidFill>
                <a:srgbClr val="FFFF00"/>
              </a:solidFill>
              <a:latin typeface="Chiller" pitchFamily="82" charset="0"/>
            </a:endParaRPr>
          </a:p>
          <a:p>
            <a:pPr algn="ctr">
              <a:buNone/>
            </a:pPr>
            <a:r>
              <a:rPr lang="es-CO" dirty="0" smtClean="0">
                <a:solidFill>
                  <a:srgbClr val="FFFF00"/>
                </a:solidFill>
                <a:latin typeface="Chiller" pitchFamily="82" charset="0"/>
              </a:rPr>
              <a:t>ENANISMO Y GIGANTISMO</a:t>
            </a:r>
          </a:p>
          <a:p>
            <a:pPr algn="ctr">
              <a:buNone/>
            </a:pPr>
            <a:endParaRPr lang="es-CO" dirty="0">
              <a:solidFill>
                <a:srgbClr val="FFFF00"/>
              </a:solidFill>
              <a:latin typeface="Chiller" pitchFamily="82" charset="0"/>
            </a:endParaRPr>
          </a:p>
          <a:p>
            <a:pPr algn="ctr">
              <a:buNone/>
            </a:pPr>
            <a:endParaRPr lang="es-CO" dirty="0">
              <a:solidFill>
                <a:srgbClr val="FFFF00"/>
              </a:solidFill>
              <a:latin typeface="Chiller" pitchFamily="82" charset="0"/>
            </a:endParaRPr>
          </a:p>
          <a:p>
            <a:pPr algn="ctr">
              <a:buNone/>
            </a:pPr>
            <a:r>
              <a:rPr lang="es-CO" dirty="0" smtClean="0">
                <a:solidFill>
                  <a:srgbClr val="FFFF00"/>
                </a:solidFill>
                <a:latin typeface="Chiller" pitchFamily="82" charset="0"/>
              </a:rPr>
              <a:t>JENIFFER ROLDÁN GUTIÉRREZ</a:t>
            </a:r>
          </a:p>
          <a:p>
            <a:pPr algn="ctr">
              <a:buNone/>
            </a:pPr>
            <a:endParaRPr lang="es-CO" dirty="0" smtClean="0">
              <a:solidFill>
                <a:srgbClr val="FFFF00"/>
              </a:solidFill>
              <a:latin typeface="Chiller" pitchFamily="82" charset="0"/>
            </a:endParaRPr>
          </a:p>
          <a:p>
            <a:pPr algn="ctr">
              <a:buNone/>
            </a:pPr>
            <a:endParaRPr lang="es-CO" dirty="0">
              <a:solidFill>
                <a:srgbClr val="FFFF00"/>
              </a:solidFill>
              <a:latin typeface="Chiller" pitchFamily="82" charset="0"/>
            </a:endParaRPr>
          </a:p>
          <a:p>
            <a:pPr algn="ctr">
              <a:buNone/>
            </a:pPr>
            <a:r>
              <a:rPr lang="es-CO" dirty="0" smtClean="0">
                <a:solidFill>
                  <a:srgbClr val="FFFF00"/>
                </a:solidFill>
                <a:latin typeface="Chiller" pitchFamily="82" charset="0"/>
              </a:rPr>
              <a:t>MEDICINA 1B</a:t>
            </a:r>
            <a:endParaRPr lang="es-CO" dirty="0">
              <a:solidFill>
                <a:srgbClr val="FFFF00"/>
              </a:solidFill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www.adn.es/clipping/ADNIMA20080216_0559/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76"/>
            <a:ext cx="9144000" cy="7298209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9289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>
                <a:latin typeface="Jokerman" pitchFamily="82" charset="0"/>
              </a:rPr>
              <a:t>GRACIAS POR SU ATENCION</a:t>
            </a:r>
            <a:endParaRPr lang="es-CO" dirty="0"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43306" y="357166"/>
            <a:ext cx="5214942" cy="6143668"/>
          </a:xfrm>
        </p:spPr>
        <p:txBody>
          <a:bodyPr/>
          <a:lstStyle/>
          <a:p>
            <a:pPr algn="ctr">
              <a:buNone/>
            </a:pPr>
            <a:endParaRPr lang="es-CO" dirty="0" smtClean="0">
              <a:latin typeface="Jokerman" pitchFamily="82" charset="0"/>
            </a:endParaRPr>
          </a:p>
          <a:p>
            <a:pPr algn="ctr">
              <a:buNone/>
            </a:pPr>
            <a:r>
              <a:rPr lang="es-CO" dirty="0" smtClean="0">
                <a:latin typeface="Jokerman" pitchFamily="82" charset="0"/>
              </a:rPr>
              <a:t>ENANISMO</a:t>
            </a:r>
            <a:endParaRPr lang="es-CO" dirty="0">
              <a:latin typeface="Jokerman" pitchFamily="82" charset="0"/>
            </a:endParaRP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>
                <a:latin typeface="Curlz MT" pitchFamily="82" charset="0"/>
              </a:rPr>
              <a:t>Es </a:t>
            </a:r>
            <a:r>
              <a:rPr lang="es-CO" dirty="0">
                <a:latin typeface="Curlz MT" pitchFamily="82" charset="0"/>
              </a:rPr>
              <a:t>una anomalía genética por la cual una persona, animal o plata tiene una talla considerablemente inferior a lo común para su </a:t>
            </a:r>
            <a:r>
              <a:rPr lang="es-CO" dirty="0" smtClean="0">
                <a:latin typeface="Curlz MT" pitchFamily="82" charset="0"/>
              </a:rPr>
              <a:t>especie.</a:t>
            </a:r>
            <a:endParaRPr lang="es-CO" dirty="0">
              <a:latin typeface="Curlz MT" pitchFamily="82" charset="0"/>
            </a:endParaRPr>
          </a:p>
        </p:txBody>
      </p:sp>
      <p:pic>
        <p:nvPicPr>
          <p:cNvPr id="17412" name="Picture 4" descr="http://www.planetacurioso.com/wp-content/uploads/2008/09/mujer-piernas-largas-guinn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3428992" cy="67956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lasextanoticias.com/pictures/157307/C8264C32-1164-4B1F-8D24-439817926F58_crop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500042"/>
            <a:ext cx="7901014" cy="5626121"/>
          </a:xfrm>
        </p:spPr>
        <p:txBody>
          <a:bodyPr>
            <a:normAutofit/>
          </a:bodyPr>
          <a:lstStyle/>
          <a:p>
            <a:endParaRPr lang="es-CO" dirty="0" smtClean="0"/>
          </a:p>
          <a:p>
            <a:pPr algn="ctr">
              <a:buNone/>
            </a:pPr>
            <a:r>
              <a:rPr lang="es-CO" dirty="0" smtClean="0">
                <a:solidFill>
                  <a:schemeClr val="accent6">
                    <a:lumMod val="50000"/>
                  </a:schemeClr>
                </a:solidFill>
                <a:latin typeface="Jokerman" pitchFamily="82" charset="0"/>
              </a:rPr>
              <a:t>CAUSAS</a:t>
            </a:r>
            <a:endParaRPr lang="es-CO" dirty="0">
              <a:solidFill>
                <a:schemeClr val="accent6">
                  <a:lumMod val="50000"/>
                </a:schemeClr>
              </a:solidFill>
              <a:latin typeface="Jokerman" pitchFamily="82" charset="0"/>
            </a:endParaRPr>
          </a:p>
          <a:p>
            <a:pPr algn="ctr"/>
            <a:endParaRPr lang="es-CO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s-CO" sz="5400" dirty="0" smtClean="0">
                <a:solidFill>
                  <a:schemeClr val="accent6">
                    <a:lumMod val="50000"/>
                  </a:schemeClr>
                </a:solidFill>
                <a:latin typeface="Curlz MT" pitchFamily="82" charset="0"/>
              </a:rPr>
              <a:t>La </a:t>
            </a:r>
            <a:r>
              <a:rPr lang="es-CO" sz="5400" dirty="0" err="1" smtClean="0">
                <a:solidFill>
                  <a:schemeClr val="accent6">
                    <a:lumMod val="50000"/>
                  </a:schemeClr>
                </a:solidFill>
                <a:latin typeface="Curlz MT" pitchFamily="82" charset="0"/>
              </a:rPr>
              <a:t>acondroplasia</a:t>
            </a:r>
            <a:r>
              <a:rPr lang="es-CO" sz="5400" dirty="0" smtClean="0">
                <a:solidFill>
                  <a:schemeClr val="accent6">
                    <a:lumMod val="50000"/>
                  </a:schemeClr>
                </a:solidFill>
                <a:latin typeface="Curlz MT" pitchFamily="82" charset="0"/>
              </a:rPr>
              <a:t> </a:t>
            </a:r>
          </a:p>
          <a:p>
            <a:pPr algn="ctr"/>
            <a:r>
              <a:rPr lang="es-CO" sz="5400" dirty="0" smtClean="0">
                <a:solidFill>
                  <a:schemeClr val="accent6">
                    <a:lumMod val="50000"/>
                  </a:schemeClr>
                </a:solidFill>
                <a:latin typeface="Curlz MT" pitchFamily="82" charset="0"/>
              </a:rPr>
              <a:t>El hipotiroidismo </a:t>
            </a:r>
          </a:p>
          <a:p>
            <a:pPr algn="ctr"/>
            <a:r>
              <a:rPr lang="es-CO" sz="5400" dirty="0" smtClean="0">
                <a:solidFill>
                  <a:schemeClr val="accent6">
                    <a:lumMod val="50000"/>
                  </a:schemeClr>
                </a:solidFill>
                <a:latin typeface="Curlz MT" pitchFamily="82" charset="0"/>
              </a:rPr>
              <a:t>La tuberculosis </a:t>
            </a:r>
          </a:p>
          <a:p>
            <a:endParaRPr lang="es-CO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0" y="285728"/>
            <a:ext cx="4114800" cy="5840435"/>
          </a:xfrm>
        </p:spPr>
        <p:txBody>
          <a:bodyPr numCol="1">
            <a:normAutofit fontScale="92500" lnSpcReduction="20000"/>
          </a:bodyPr>
          <a:lstStyle/>
          <a:p>
            <a:pPr>
              <a:buNone/>
            </a:pPr>
            <a:endParaRPr lang="es-CO" dirty="0" smtClean="0">
              <a:latin typeface="Curlz MT" pitchFamily="82" charset="0"/>
            </a:endParaRPr>
          </a:p>
          <a:p>
            <a:pPr algn="ctr">
              <a:buNone/>
            </a:pPr>
            <a:r>
              <a:rPr lang="es-CO" dirty="0" smtClean="0">
                <a:latin typeface="Jokerman" pitchFamily="82" charset="0"/>
              </a:rPr>
              <a:t>SINTOMAS</a:t>
            </a:r>
            <a:endParaRPr lang="es-CO" dirty="0">
              <a:latin typeface="Jokerman" pitchFamily="82" charset="0"/>
            </a:endParaRPr>
          </a:p>
          <a:p>
            <a:pPr>
              <a:buNone/>
            </a:pPr>
            <a:r>
              <a:rPr lang="es-CO" dirty="0" smtClean="0">
                <a:latin typeface="Curlz MT" pitchFamily="82" charset="0"/>
              </a:rPr>
              <a:t>Cansancio</a:t>
            </a:r>
            <a:r>
              <a:rPr lang="es-CO" dirty="0">
                <a:latin typeface="Curlz MT" pitchFamily="82" charset="0"/>
              </a:rPr>
              <a:t>, </a:t>
            </a:r>
            <a:r>
              <a:rPr lang="es-CO" dirty="0" smtClean="0">
                <a:latin typeface="Curlz MT" pitchFamily="82" charset="0"/>
              </a:rPr>
              <a:t>Depresión,</a:t>
            </a:r>
          </a:p>
          <a:p>
            <a:pPr>
              <a:buNone/>
            </a:pPr>
            <a:r>
              <a:rPr lang="es-CO" dirty="0" smtClean="0">
                <a:latin typeface="Curlz MT" pitchFamily="82" charset="0"/>
              </a:rPr>
              <a:t>Intolerancia </a:t>
            </a:r>
            <a:r>
              <a:rPr lang="es-CO" dirty="0">
                <a:latin typeface="Curlz MT" pitchFamily="82" charset="0"/>
              </a:rPr>
              <a:t>al frio, </a:t>
            </a:r>
            <a:r>
              <a:rPr lang="es-CO" dirty="0" smtClean="0">
                <a:latin typeface="Curlz MT" pitchFamily="82" charset="0"/>
              </a:rPr>
              <a:t>Piel</a:t>
            </a:r>
          </a:p>
          <a:p>
            <a:pPr>
              <a:buNone/>
            </a:pPr>
            <a:r>
              <a:rPr lang="es-CO" dirty="0" smtClean="0">
                <a:latin typeface="Curlz MT" pitchFamily="82" charset="0"/>
              </a:rPr>
              <a:t>seca</a:t>
            </a:r>
            <a:r>
              <a:rPr lang="es-CO" dirty="0">
                <a:latin typeface="Curlz MT" pitchFamily="82" charset="0"/>
              </a:rPr>
              <a:t>, Uñas </a:t>
            </a:r>
            <a:r>
              <a:rPr lang="es-CO" dirty="0" smtClean="0">
                <a:latin typeface="Curlz MT" pitchFamily="82" charset="0"/>
              </a:rPr>
              <a:t>quebradizas,</a:t>
            </a:r>
          </a:p>
          <a:p>
            <a:pPr>
              <a:buNone/>
            </a:pPr>
            <a:r>
              <a:rPr lang="es-CO" dirty="0" smtClean="0">
                <a:latin typeface="Curlz MT" pitchFamily="82" charset="0"/>
              </a:rPr>
              <a:t>Caída </a:t>
            </a:r>
            <a:r>
              <a:rPr lang="es-CO" dirty="0">
                <a:latin typeface="Curlz MT" pitchFamily="82" charset="0"/>
              </a:rPr>
              <a:t>de </a:t>
            </a:r>
            <a:r>
              <a:rPr lang="es-CO" dirty="0" smtClean="0">
                <a:latin typeface="Curlz MT" pitchFamily="82" charset="0"/>
              </a:rPr>
              <a:t>cabello,</a:t>
            </a:r>
          </a:p>
          <a:p>
            <a:pPr>
              <a:buNone/>
            </a:pPr>
            <a:r>
              <a:rPr lang="es-CO" dirty="0" smtClean="0">
                <a:latin typeface="Curlz MT" pitchFamily="82" charset="0"/>
              </a:rPr>
              <a:t>Trastornos </a:t>
            </a:r>
            <a:r>
              <a:rPr lang="es-CO" dirty="0">
                <a:latin typeface="Curlz MT" pitchFamily="82" charset="0"/>
              </a:rPr>
              <a:t>de la </a:t>
            </a:r>
            <a:r>
              <a:rPr lang="es-CO" dirty="0" smtClean="0">
                <a:latin typeface="Curlz MT" pitchFamily="82" charset="0"/>
              </a:rPr>
              <a:t>memoria,</a:t>
            </a:r>
          </a:p>
          <a:p>
            <a:pPr>
              <a:buNone/>
            </a:pPr>
            <a:r>
              <a:rPr lang="es-CO" dirty="0" smtClean="0">
                <a:latin typeface="Curlz MT" pitchFamily="82" charset="0"/>
              </a:rPr>
              <a:t>Estreñimiento</a:t>
            </a:r>
            <a:r>
              <a:rPr lang="es-CO" dirty="0">
                <a:latin typeface="Curlz MT" pitchFamily="82" charset="0"/>
              </a:rPr>
              <a:t>, </a:t>
            </a:r>
            <a:r>
              <a:rPr lang="es-CO" dirty="0" smtClean="0">
                <a:latin typeface="Curlz MT" pitchFamily="82" charset="0"/>
              </a:rPr>
              <a:t>Retención</a:t>
            </a:r>
          </a:p>
          <a:p>
            <a:pPr>
              <a:buNone/>
            </a:pPr>
            <a:r>
              <a:rPr lang="es-CO" dirty="0" smtClean="0">
                <a:latin typeface="Curlz MT" pitchFamily="82" charset="0"/>
              </a:rPr>
              <a:t>de </a:t>
            </a:r>
            <a:r>
              <a:rPr lang="es-CO" dirty="0">
                <a:latin typeface="Curlz MT" pitchFamily="82" charset="0"/>
              </a:rPr>
              <a:t>liquido, </a:t>
            </a:r>
            <a:r>
              <a:rPr lang="es-CO" dirty="0" smtClean="0">
                <a:latin typeface="Curlz MT" pitchFamily="82" charset="0"/>
              </a:rPr>
              <a:t>Irregularidad</a:t>
            </a:r>
          </a:p>
          <a:p>
            <a:pPr>
              <a:buNone/>
            </a:pPr>
            <a:r>
              <a:rPr lang="es-CO" dirty="0" smtClean="0">
                <a:latin typeface="Curlz MT" pitchFamily="82" charset="0"/>
              </a:rPr>
              <a:t>menstrual</a:t>
            </a:r>
            <a:r>
              <a:rPr lang="es-CO" dirty="0">
                <a:latin typeface="Curlz MT" pitchFamily="82" charset="0"/>
              </a:rPr>
              <a:t>, Dolor </a:t>
            </a:r>
            <a:r>
              <a:rPr lang="es-CO" dirty="0" smtClean="0">
                <a:latin typeface="Curlz MT" pitchFamily="82" charset="0"/>
              </a:rPr>
              <a:t>musculas,</a:t>
            </a:r>
          </a:p>
          <a:p>
            <a:pPr>
              <a:buNone/>
            </a:pPr>
            <a:r>
              <a:rPr lang="es-CO" dirty="0" smtClean="0">
                <a:latin typeface="Curlz MT" pitchFamily="82" charset="0"/>
              </a:rPr>
              <a:t>Aumento </a:t>
            </a:r>
            <a:r>
              <a:rPr lang="es-CO" dirty="0">
                <a:latin typeface="Curlz MT" pitchFamily="82" charset="0"/>
              </a:rPr>
              <a:t>de peso </a:t>
            </a:r>
            <a:r>
              <a:rPr lang="es-CO" dirty="0" smtClean="0">
                <a:latin typeface="Curlz MT" pitchFamily="82" charset="0"/>
              </a:rPr>
              <a:t>no</a:t>
            </a:r>
          </a:p>
          <a:p>
            <a:pPr>
              <a:buNone/>
            </a:pPr>
            <a:r>
              <a:rPr lang="es-CO" dirty="0" smtClean="0">
                <a:latin typeface="Curlz MT" pitchFamily="82" charset="0"/>
              </a:rPr>
              <a:t>intencional</a:t>
            </a:r>
            <a:r>
              <a:rPr lang="es-CO" dirty="0">
                <a:latin typeface="Curlz MT" pitchFamily="82" charset="0"/>
              </a:rPr>
              <a:t>. </a:t>
            </a:r>
          </a:p>
          <a:p>
            <a:pPr algn="ctr"/>
            <a:endParaRPr lang="es-CO" dirty="0"/>
          </a:p>
        </p:txBody>
      </p:sp>
      <p:pic>
        <p:nvPicPr>
          <p:cNvPr id="20482" name="Picture 2" descr="http://llevamelacontraria.com/wp-content/uploads/2008/05/diminu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3119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57752" y="357166"/>
            <a:ext cx="3829048" cy="6286544"/>
          </a:xfrm>
        </p:spPr>
        <p:txBody>
          <a:bodyPr/>
          <a:lstStyle/>
          <a:p>
            <a:pPr algn="ctr">
              <a:buNone/>
            </a:pPr>
            <a:endParaRPr lang="es-CO" dirty="0" smtClean="0"/>
          </a:p>
          <a:p>
            <a:pPr algn="ctr">
              <a:buNone/>
            </a:pPr>
            <a:r>
              <a:rPr lang="es-CO" dirty="0" smtClean="0">
                <a:latin typeface="Jokerman" pitchFamily="82" charset="0"/>
              </a:rPr>
              <a:t>TRATAMIENTO</a:t>
            </a:r>
          </a:p>
          <a:p>
            <a:pPr algn="ctr">
              <a:buNone/>
            </a:pPr>
            <a:endParaRPr lang="es-CO" dirty="0">
              <a:latin typeface="Curlz MT" pitchFamily="82" charset="0"/>
            </a:endParaRPr>
          </a:p>
          <a:p>
            <a:pPr algn="ctr">
              <a:buNone/>
            </a:pPr>
            <a:r>
              <a:rPr lang="es-ES" sz="6000" dirty="0">
                <a:latin typeface="Curlz MT" pitchFamily="82" charset="0"/>
              </a:rPr>
              <a:t>H</a:t>
            </a:r>
            <a:r>
              <a:rPr lang="es-ES" sz="6000" dirty="0" smtClean="0">
                <a:latin typeface="Curlz MT" pitchFamily="82" charset="0"/>
              </a:rPr>
              <a:t>ormona del</a:t>
            </a:r>
          </a:p>
          <a:p>
            <a:pPr algn="ctr">
              <a:buNone/>
            </a:pPr>
            <a:r>
              <a:rPr lang="es-ES" sz="6000" dirty="0" smtClean="0">
                <a:latin typeface="Curlz MT" pitchFamily="82" charset="0"/>
              </a:rPr>
              <a:t>crecimiento </a:t>
            </a:r>
            <a:r>
              <a:rPr lang="es-ES" sz="6000" dirty="0">
                <a:latin typeface="Curlz MT" pitchFamily="82" charset="0"/>
              </a:rPr>
              <a:t>sintética</a:t>
            </a:r>
            <a:endParaRPr lang="es-CO" sz="6000" dirty="0">
              <a:latin typeface="Curlz MT" pitchFamily="82" charset="0"/>
            </a:endParaRPr>
          </a:p>
        </p:txBody>
      </p:sp>
      <p:pic>
        <p:nvPicPr>
          <p:cNvPr id="21506" name="Picture 2" descr="http://1.bp.blogspot.com/_ccTjNrIdwcE/SaEIprp33GI/AAAAAAAAHNc/0rf0Nfesz3U/s320/el+hombre+mas+pequeno+del+mun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82"/>
            <a:ext cx="4714876" cy="6796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43504" y="214290"/>
            <a:ext cx="3786214" cy="6357982"/>
          </a:xfrm>
        </p:spPr>
        <p:txBody>
          <a:bodyPr/>
          <a:lstStyle/>
          <a:p>
            <a:pPr algn="ctr">
              <a:buNone/>
            </a:pPr>
            <a:r>
              <a:rPr lang="es-CO" dirty="0" smtClean="0">
                <a:latin typeface="Jokerman" pitchFamily="82" charset="0"/>
              </a:rPr>
              <a:t>GIGANTISMO</a:t>
            </a:r>
          </a:p>
          <a:p>
            <a:pPr algn="ctr">
              <a:buNone/>
            </a:pPr>
            <a:endParaRPr lang="es-CO" dirty="0">
              <a:latin typeface="Jokerman" pitchFamily="82" charset="0"/>
            </a:endParaRPr>
          </a:p>
          <a:p>
            <a:pPr algn="ctr">
              <a:buNone/>
            </a:pPr>
            <a:r>
              <a:rPr lang="es-ES" sz="4000" dirty="0">
                <a:latin typeface="Curlz MT" pitchFamily="82" charset="0"/>
              </a:rPr>
              <a:t>E</a:t>
            </a:r>
            <a:r>
              <a:rPr lang="es-ES" sz="4000" dirty="0" smtClean="0">
                <a:latin typeface="Curlz MT" pitchFamily="82" charset="0"/>
              </a:rPr>
              <a:t>xcesiva </a:t>
            </a:r>
            <a:r>
              <a:rPr lang="es-ES" sz="4000" dirty="0">
                <a:latin typeface="Curlz MT" pitchFamily="82" charset="0"/>
              </a:rPr>
              <a:t>secreción de la hormona de crecimiento, durante la edad del crecimiento antes que se cierre la epífisis del hueso</a:t>
            </a:r>
            <a:endParaRPr lang="es-CO" sz="4000" dirty="0">
              <a:latin typeface="Curlz MT" pitchFamily="82" charset="0"/>
            </a:endParaRPr>
          </a:p>
        </p:txBody>
      </p:sp>
      <p:pic>
        <p:nvPicPr>
          <p:cNvPr id="18434" name="Picture 2" descr="http://www.planetacurioso.com/wp-content/uploads/2007/03/el-gato-mas-grande-del-mun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4350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14876" y="214290"/>
            <a:ext cx="3971924" cy="6215106"/>
          </a:xfrm>
        </p:spPr>
        <p:txBody>
          <a:bodyPr/>
          <a:lstStyle/>
          <a:p>
            <a:pPr algn="ctr">
              <a:buNone/>
            </a:pPr>
            <a:endParaRPr lang="es-CO" dirty="0" smtClean="0"/>
          </a:p>
          <a:p>
            <a:pPr algn="ctr">
              <a:buNone/>
            </a:pPr>
            <a:r>
              <a:rPr lang="es-CO" dirty="0" smtClean="0">
                <a:latin typeface="Jokerman" pitchFamily="82" charset="0"/>
              </a:rPr>
              <a:t>CAUSAS</a:t>
            </a:r>
          </a:p>
          <a:p>
            <a:pPr algn="ctr">
              <a:buNone/>
            </a:pPr>
            <a:endParaRPr lang="es-CO" dirty="0">
              <a:latin typeface="Jokerman" pitchFamily="82" charset="0"/>
            </a:endParaRPr>
          </a:p>
          <a:p>
            <a:pPr algn="ctr">
              <a:buNone/>
            </a:pPr>
            <a:r>
              <a:rPr lang="es-CO" sz="6000" dirty="0" smtClean="0">
                <a:latin typeface="Curlz MT" pitchFamily="82" charset="0"/>
              </a:rPr>
              <a:t>La acromegalia</a:t>
            </a:r>
            <a:endParaRPr lang="es-CO" sz="6000" dirty="0">
              <a:latin typeface="Curlz MT" pitchFamily="82" charset="0"/>
            </a:endParaRPr>
          </a:p>
        </p:txBody>
      </p:sp>
      <p:pic>
        <p:nvPicPr>
          <p:cNvPr id="7170" name="Picture 2" descr="http://i175.photobucket.com/albums/w145/dekraptor/grande-enano/peque-giga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2915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0" y="142852"/>
            <a:ext cx="4357718" cy="6500858"/>
          </a:xfrm>
        </p:spPr>
        <p:txBody>
          <a:bodyPr/>
          <a:lstStyle/>
          <a:p>
            <a:endParaRPr lang="es-CO" dirty="0" smtClean="0"/>
          </a:p>
          <a:p>
            <a:r>
              <a:rPr lang="es-CO" dirty="0" smtClean="0">
                <a:solidFill>
                  <a:schemeClr val="tx1"/>
                </a:solidFill>
                <a:latin typeface="Jokerman" pitchFamily="82" charset="0"/>
              </a:rPr>
              <a:t>EPIDEMIOLOGIA</a:t>
            </a:r>
          </a:p>
          <a:p>
            <a:endParaRPr lang="es-CO" dirty="0">
              <a:solidFill>
                <a:schemeClr val="tx1"/>
              </a:solidFill>
              <a:latin typeface="Jokerman" pitchFamily="82" charset="0"/>
            </a:endParaRPr>
          </a:p>
          <a:p>
            <a:r>
              <a:rPr lang="es-CO" sz="4000" dirty="0" smtClean="0">
                <a:solidFill>
                  <a:schemeClr val="tx1"/>
                </a:solidFill>
                <a:latin typeface="Curlz MT" pitchFamily="82" charset="0"/>
              </a:rPr>
              <a:t>Adolescentes </a:t>
            </a:r>
            <a:r>
              <a:rPr lang="es-CO" sz="4000" dirty="0">
                <a:solidFill>
                  <a:schemeClr val="tx1"/>
                </a:solidFill>
                <a:latin typeface="Curlz MT" pitchFamily="82" charset="0"/>
              </a:rPr>
              <a:t>o en la tercera edad. Aparecen en ambos sexos algo más frecuente en mujeres que en hombres.</a:t>
            </a:r>
          </a:p>
          <a:p>
            <a:endParaRPr lang="es-CO" dirty="0">
              <a:solidFill>
                <a:schemeClr val="tx1"/>
              </a:solidFill>
              <a:latin typeface="Jokerman" pitchFamily="82" charset="0"/>
            </a:endParaRPr>
          </a:p>
        </p:txBody>
      </p:sp>
      <p:pic>
        <p:nvPicPr>
          <p:cNvPr id="1026" name="Picture 2" descr="http://lumbrera.files.wordpress.com/2007/03/imageash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6785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lanetacurioso.com/wp-content/uploads/2007/07/caballo-grande-peque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99" y="0"/>
            <a:ext cx="9080501" cy="68580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714356"/>
            <a:ext cx="7901014" cy="5411807"/>
          </a:xfrm>
        </p:spPr>
        <p:txBody>
          <a:bodyPr/>
          <a:lstStyle/>
          <a:p>
            <a:pPr algn="ctr">
              <a:buNone/>
            </a:pPr>
            <a:r>
              <a:rPr lang="es-CO" dirty="0" smtClean="0">
                <a:solidFill>
                  <a:srgbClr val="FFFF00"/>
                </a:solidFill>
                <a:latin typeface="Jokerman" pitchFamily="82" charset="0"/>
              </a:rPr>
              <a:t>TRATAMIENTOS</a:t>
            </a:r>
          </a:p>
          <a:p>
            <a:pPr algn="ctr">
              <a:buNone/>
            </a:pPr>
            <a:endParaRPr lang="es-CO" dirty="0" smtClean="0">
              <a:solidFill>
                <a:srgbClr val="FFFF00"/>
              </a:solidFill>
              <a:latin typeface="Jokerman" pitchFamily="82" charset="0"/>
            </a:endParaRPr>
          </a:p>
          <a:p>
            <a:pPr algn="ctr">
              <a:buFont typeface="Calibri" pitchFamily="34" charset="0"/>
              <a:buChar char="Ø"/>
            </a:pPr>
            <a:r>
              <a:rPr lang="es-CO" b="1" dirty="0" smtClean="0">
                <a:solidFill>
                  <a:srgbClr val="FFFF00"/>
                </a:solidFill>
              </a:rPr>
              <a:t>1° Tratamiento</a:t>
            </a:r>
          </a:p>
          <a:p>
            <a:pPr algn="ctr">
              <a:buFont typeface="Calibri" pitchFamily="34" charset="0"/>
              <a:buChar char="Ø"/>
            </a:pPr>
            <a:endParaRPr lang="es-CO" b="1" dirty="0" smtClean="0">
              <a:solidFill>
                <a:srgbClr val="FFFF00"/>
              </a:solidFill>
            </a:endParaRPr>
          </a:p>
          <a:p>
            <a:pPr algn="ctr">
              <a:buFont typeface="Calibri" pitchFamily="34" charset="0"/>
              <a:buChar char="Ø"/>
            </a:pPr>
            <a:r>
              <a:rPr lang="es-CO" b="1" dirty="0" smtClean="0">
                <a:solidFill>
                  <a:srgbClr val="FFFF00"/>
                </a:solidFill>
              </a:rPr>
              <a:t>Tratamiento médico</a:t>
            </a:r>
          </a:p>
          <a:p>
            <a:pPr algn="ctr">
              <a:buFont typeface="Calibri" pitchFamily="34" charset="0"/>
              <a:buChar char="Ø"/>
            </a:pPr>
            <a:endParaRPr lang="es-CO" b="1" dirty="0" smtClean="0">
              <a:solidFill>
                <a:srgbClr val="FFFF00"/>
              </a:solidFill>
            </a:endParaRPr>
          </a:p>
          <a:p>
            <a:pPr algn="ctr">
              <a:buFont typeface="Calibri" pitchFamily="34" charset="0"/>
              <a:buChar char="Ø"/>
            </a:pPr>
            <a:r>
              <a:rPr lang="es-CO" b="1" dirty="0" smtClean="0">
                <a:solidFill>
                  <a:srgbClr val="FFFF00"/>
                </a:solidFill>
              </a:rPr>
              <a:t>Tratamiento </a:t>
            </a:r>
            <a:r>
              <a:rPr lang="es-CO" b="1" dirty="0" err="1">
                <a:solidFill>
                  <a:srgbClr val="FFFF00"/>
                </a:solidFill>
              </a:rPr>
              <a:t>neuroquirúrgico</a:t>
            </a:r>
            <a:endParaRPr lang="es-CO" dirty="0">
              <a:solidFill>
                <a:srgbClr val="FFFF00"/>
              </a:solidFill>
            </a:endParaRPr>
          </a:p>
          <a:p>
            <a:pPr algn="ctr">
              <a:buFont typeface="Jokerman" pitchFamily="82" charset="0"/>
              <a:buChar char="Ø"/>
            </a:pPr>
            <a:endParaRPr lang="es-CO" dirty="0"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150</Words>
  <Application>Microsoft Office PowerPoint</Application>
  <PresentationFormat>Presentación en pantalla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GRACIAS POR SU ATENCION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Hogar</dc:creator>
  <cp:lastModifiedBy>Hogar</cp:lastModifiedBy>
  <cp:revision>5</cp:revision>
  <dcterms:created xsi:type="dcterms:W3CDTF">2009-03-25T23:31:09Z</dcterms:created>
  <dcterms:modified xsi:type="dcterms:W3CDTF">2009-03-26T00:19:26Z</dcterms:modified>
</cp:coreProperties>
</file>