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5" r:id="rId9"/>
    <p:sldId id="262" r:id="rId10"/>
    <p:sldId id="268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68AF9-B692-494C-972E-41543C051FE0}" type="datetimeFigureOut">
              <a:rPr lang="es-ES" smtClean="0"/>
              <a:pPr/>
              <a:t>26/03/2009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6C2D6-8842-4010-8128-B0C7C07299C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1378025">
            <a:off x="357158" y="2357430"/>
            <a:ext cx="84866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ENERGIA NUCLEAR</a:t>
            </a:r>
          </a:p>
          <a:p>
            <a:pPr algn="ctr"/>
            <a:r>
              <a:rPr lang="es-E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EN EL MUNDO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0" y="548580"/>
            <a:ext cx="88583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rgbClr val="92D050"/>
              </a:solidFill>
            </a:endParaRPr>
          </a:p>
          <a:p>
            <a:r>
              <a:rPr lang="es-ES" sz="1200" dirty="0">
                <a:solidFill>
                  <a:srgbClr val="92D050"/>
                </a:solidFill>
              </a:rPr>
              <a:t>  </a:t>
            </a:r>
            <a:r>
              <a:rPr lang="es-ES" sz="1400" dirty="0" smtClean="0">
                <a:solidFill>
                  <a:srgbClr val="92D050"/>
                </a:solidFill>
                <a:latin typeface="Comic Sans MS" pitchFamily="66" charset="0"/>
              </a:rPr>
              <a:t>intentar </a:t>
            </a: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tener a mano los siguientes elementos, empaquetados en bolsas de plástico hermético y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protegidos en un lugar como el que se destina a proteger a las personas </a:t>
            </a:r>
            <a:r>
              <a:rPr lang="es-ES" sz="1400" dirty="0" smtClean="0">
                <a:solidFill>
                  <a:srgbClr val="92D050"/>
                </a:solidFill>
                <a:latin typeface="Comic Sans MS" pitchFamily="66" charset="0"/>
              </a:rPr>
              <a:t>: </a:t>
            </a:r>
            <a:endParaRPr lang="es-ES" sz="14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-Mantas.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-Ropa para mudarse. Ropa de temporada y ropa de invierno, aunque sea verano.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-Zapatillas de deporte y botas altas.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-Mascarillas (para protegerse del polvo radiactivo), tapones para los oídos, gafas y guantes.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-Pastillas antinucleares. Contienen yodo y otros productos para saturar tu cuerpo y evitar que absorbas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sus contrapartes radiactivas. Pídelas en tu farmacia.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-Productos de higiene personal.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-Esparadrapo y cinta aislante.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-Papel, bolígrafos, lápices.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-Dinero en efectivo, en moneda de curso legal o en oro. Las tarjetas no funcionarán y los cheques no se aceptarán.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-Botiquín de primeros auxilios completo.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-Analgésicos, tranquilizantes y estimulantes.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-Agua potable en envases no transparentes (tetra-</a:t>
            </a:r>
            <a:r>
              <a:rPr lang="es-ES" sz="1400" dirty="0" err="1">
                <a:solidFill>
                  <a:srgbClr val="92D050"/>
                </a:solidFill>
                <a:latin typeface="Comic Sans MS" pitchFamily="66" charset="0"/>
              </a:rPr>
              <a:t>brik</a:t>
            </a: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 preferiblemente).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-Latas de conserva y comida de fácil preparación (arroz, legumbres...), que tarde en caducar.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-Si tienes permiso de armas, un arma y munición.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-Martillo, escoplo y cizalla.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-Una radio, una linterna y un amplio surtido de pilas de larga duración en sus propios embalajes para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una y otra, introducidas en una bolsa antiestática (pídela en una tienda de informática), a su vez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empaquetada en papel de plata (para hacer una precaria jaula de </a:t>
            </a:r>
            <a:r>
              <a:rPr lang="es-ES" sz="1400" dirty="0" err="1">
                <a:solidFill>
                  <a:srgbClr val="92D050"/>
                </a:solidFill>
                <a:latin typeface="Comic Sans MS" pitchFamily="66" charset="0"/>
              </a:rPr>
              <a:t>Faraday</a:t>
            </a: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).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-Tijeras, cuchillo, aguja de coser, hilo y cuerda.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-Un cubo.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-Pastillas potabilizadoras (no quitan la radiactividad, pero sí muchas otras cosas).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-Un extintor. </a:t>
            </a:r>
            <a:br>
              <a:rPr lang="es-ES" sz="140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s-ES" sz="1400" dirty="0">
                <a:solidFill>
                  <a:srgbClr val="92D050"/>
                </a:solidFill>
                <a:latin typeface="Comic Sans MS" pitchFamily="66" charset="0"/>
              </a:rPr>
              <a:t>-Este documento, plastificado y anillado. </a:t>
            </a:r>
          </a:p>
          <a:p>
            <a:endParaRPr lang="es-ES" sz="1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85918" y="0"/>
            <a:ext cx="52864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Prevenciones</a:t>
            </a:r>
            <a:endParaRPr lang="es-E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-4940"/>
            <a:ext cx="9358346" cy="6862939"/>
          </a:xfrm>
        </p:spPr>
      </p:pic>
      <p:sp>
        <p:nvSpPr>
          <p:cNvPr id="5" name="4 CuadroTexto"/>
          <p:cNvSpPr txBox="1"/>
          <p:nvPr/>
        </p:nvSpPr>
        <p:spPr>
          <a:xfrm>
            <a:off x="1857356" y="214311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285860"/>
            <a:ext cx="89297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://saludambientalnerva.galeon.com/ 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://www.org/r/spanish/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</a:rPr>
              <a:t>Expansion.com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Diario Financiero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Chile El Cronista  diario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</a:rPr>
              <a:t>economico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://ecosofia.org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www.tecnun.es/Asignaturas/ecologia/Hipertexto/Energ/EnNuclear.htm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nuclear.iespana.es /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www.elmundo.es/especiales/2006/04/ciencia/energia_nuclear/.html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-Coordinación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 Olalla Cernuda | Diseño: Rocío Martínez </a:t>
            </a:r>
            <a:br>
              <a:rPr lang="es-E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© 2006 </a:t>
            </a:r>
            <a:r>
              <a:rPr lang="es-ES" b="1" dirty="0" err="1">
                <a:solidFill>
                  <a:srgbClr val="FF0000"/>
                </a:solidFill>
                <a:latin typeface="Comic Sans MS" pitchFamily="66" charset="0"/>
              </a:rPr>
              <a:t>Mundinteractivos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, S.A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://es.wikipedia.org/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-http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://www.greenpeace.org.ar/mayak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-2001-2009 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Universidad de La Rioja · Todos los derechos reservados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 Copyright 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2006, </a:t>
            </a:r>
            <a:r>
              <a:rPr lang="es-ES" b="1" dirty="0" err="1">
                <a:solidFill>
                  <a:srgbClr val="FF0000"/>
                </a:solidFill>
                <a:latin typeface="Comic Sans MS" pitchFamily="66" charset="0"/>
              </a:rPr>
              <a:t>Formaselect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España S.L.</a:t>
            </a:r>
          </a:p>
          <a:p>
            <a:pPr algn="ctr"/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 rot="21449854">
            <a:off x="2020230" y="99084"/>
            <a:ext cx="45608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Web Grafía</a:t>
            </a:r>
            <a:endParaRPr lang="es-E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20061120184154-ato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4"/>
            <a:ext cx="9144000" cy="684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s-ES" sz="2800" b="1" dirty="0" smtClean="0">
                <a:solidFill>
                  <a:schemeClr val="bg1"/>
                </a:solidFill>
                <a:latin typeface="Comic Sans MS" pitchFamily="66" charset="0"/>
              </a:rPr>
              <a:t>Es la que se obtiene al aprovechar las reacciones nucleares espontáneas o provocadas por el ser humano. Estas reacciones se dan en algunos isótopos de ciertos elementos químicos, siendo el más conocidos como fisión y fusión</a:t>
            </a:r>
          </a:p>
          <a:p>
            <a:pPr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Comic Sans MS" pitchFamily="66" charset="0"/>
              </a:rPr>
              <a:t>   -La fisión consiste en romper un núcleo pesado en otros dos más ligeros, liberando varios neutrones y gran cantidad de energía. </a:t>
            </a:r>
            <a:br>
              <a:rPr lang="es-ES" sz="2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Comic Sans MS" pitchFamily="66" charset="0"/>
              </a:rPr>
              <a:t>-La fusión nuclear consiste en la unión de dos núcleos ligeros para formar otro más pesado con liberación de energía.</a:t>
            </a:r>
          </a:p>
          <a:p>
            <a:pPr>
              <a:buNone/>
            </a:pPr>
            <a:endParaRPr lang="es-ES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 rot="21440331">
            <a:off x="16516" y="354178"/>
            <a:ext cx="912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¿Que es y como se obtiene?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ucl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428728" y="128586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94869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Agricultura y Alimentación.-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 control de plagas, a través de emisiones de radiación ionizante sobre ejemplares macho de ciertos insectos. De igual modo, irradiando algunas semillas se consiguen mutaciones que dan lugar a nuevas variedades más resistentes y productivas. </a:t>
            </a:r>
          </a:p>
          <a:p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Conservación de alimentos.-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 muchos países se utiliza cierto tipo de radiación, inofensiva para la salud humana, para aumentar el período de conservación de varios alimentos. </a:t>
            </a:r>
          </a:p>
          <a:p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Hidrología.-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También se utiliza en estudios de aguas tanto superficiales como subterráneas. </a:t>
            </a:r>
          </a:p>
          <a:p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Medicina.-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 veterinaria, para crear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radiovacunas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para enfermedades parasitarias del ganado. En medicina se utilizan fármacos radiactivos para estudiar diversos órganos, también se utilizan terapias nucleares para combatir el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cancer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también se utiliza la energía nuclear como técnica de diagnóstico (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radioinmunoanalisis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) </a:t>
            </a:r>
          </a:p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Medio Ambiente.- La radiación se utiliza para detectar diversos contaminantes. Por ejemplo una técnica muy conocida es la de Análisis por Activación Neutrónica. </a:t>
            </a:r>
          </a:p>
          <a:p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Industria e investigación.-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Por ejemplo en la industria se suelen realizar gammagrafía y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Neutrografía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como método no destructivo de control de calidad. También se utiliza en arqueología, como la prueba del carbono 14. </a:t>
            </a:r>
          </a:p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 el campo de la biología, el uso de ciertos compuestos radiactivos ha permitido observar actividades biológicas, lo que ha supuesto un gran impulso a la investigación genética. 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14612" y="0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Ventajas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energia_nucl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70"/>
            <a:ext cx="9144000" cy="6860676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logdemedioambiente_ecologistas-en-accion-advierte-del-peligro-de-la-energia-nuclear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14282" y="2143116"/>
            <a:ext cx="8715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Posibles usos bélicos, ya que los combustibles nucleares son los materiales con que se fabrican las armas nucleares. </a:t>
            </a:r>
          </a:p>
          <a:p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El riesgo de accidentes que originen consecuencias tan graves como el ocurrido en la central de </a:t>
            </a:r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Chernobil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El alto nivel de radiactividad de las diferentes fases del ciclo nuclear, sobre todo en la eliminación de residuos. </a:t>
            </a:r>
          </a:p>
          <a:p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En cuanto a la gestión de los residuos procedentes de las centrales nucleares, conviene indicar que sufren una escrupulosa clasificación para proceder posteriormente a su adecuado almacenamiento en condiciones seguras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8" name="7 Rectángulo"/>
          <p:cNvSpPr/>
          <p:nvPr/>
        </p:nvSpPr>
        <p:spPr>
          <a:xfrm rot="158276">
            <a:off x="2857488" y="571480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Riesgos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26490240nx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57158" y="642918"/>
            <a:ext cx="80724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 esta clasificación resultan: </a:t>
            </a:r>
          </a:p>
          <a:p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Residuos radiactivos de transición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.- Son sobre todo los residuos  de origen médico. Al  desintegrarse  durante el período de almacenamiento temporal se gestionan posteriormente como residuos no radiactivos. </a:t>
            </a:r>
          </a:p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Residuos de media y baja actividad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.- Se trata de residuos en los que la radioactividad es lo suficientemente baja como para no producir calor. </a:t>
            </a:r>
          </a:p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Residuos de vida corta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.- Son los que contienen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nucleidos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de unos treinta años de vida media con una concentración limitada de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radionucleidos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alfa de vida larga. </a:t>
            </a:r>
          </a:p>
          <a:p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Residuos de vida larga.- Son los que tienen una concentración de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radionucleidos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superior a los establecidos para los residuos de vida corta. </a:t>
            </a:r>
          </a:p>
          <a:p>
            <a:endParaRPr lang="es-E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Residuos de alta actividad.- Suelen ser los que proceden del tratamiento del combustible gastado y tienen una concentración de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radionucleidos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lo suficientemente grande como para generar </a:t>
            </a:r>
            <a:r>
              <a:rPr lang="es-ES" sz="2000" b="1" dirty="0" smtClean="0">
                <a:solidFill>
                  <a:srgbClr val="EA0000"/>
                </a:solidFill>
                <a:latin typeface="Comic Sans MS" pitchFamily="66" charset="0"/>
              </a:rPr>
              <a:t>calor.</a:t>
            </a:r>
          </a:p>
          <a:p>
            <a:endParaRPr lang="es-ES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20070718klpprcryc_373_Ies_S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19457" name="Picture 1" descr="C:\Documents and Settings\Administrador\Escritorio\eco\Image167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43890"/>
            <a:ext cx="8001056" cy="5085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167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3 Marcador de contenido" descr="Image16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954912"/>
            <a:ext cx="5072098" cy="368878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357422" y="285728"/>
            <a:ext cx="40062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</a:t>
            </a:r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so Bélico</a:t>
            </a:r>
            <a:endParaRPr lang="es-E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os_mitos_de_la_energia_nucl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5 Rectángulo"/>
          <p:cNvSpPr/>
          <p:nvPr/>
        </p:nvSpPr>
        <p:spPr>
          <a:xfrm>
            <a:off x="1785918" y="0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SECUELAS…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7" name="6 Imagen" descr="foetus2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4972478" cy="5929330"/>
          </a:xfrm>
          <a:prstGeom prst="rect">
            <a:avLst/>
          </a:prstGeom>
        </p:spPr>
      </p:pic>
      <p:pic>
        <p:nvPicPr>
          <p:cNvPr id="18433" name="Picture 1" descr="C:\Documents and Settings\Administrador\Escritorio\eco\2653039385_473769c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00042"/>
            <a:ext cx="2214578" cy="1713992"/>
          </a:xfrm>
          <a:prstGeom prst="rect">
            <a:avLst/>
          </a:prstGeom>
          <a:noFill/>
        </p:spPr>
      </p:pic>
      <p:pic>
        <p:nvPicPr>
          <p:cNvPr id="18434" name="Picture 2" descr="C:\Documents and Settings\Administrador\Escritorio\eco\2653894480_f84fd02d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57430"/>
            <a:ext cx="2298716" cy="1779111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istrador\Escritorio\eco\2653863996_275c876c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286256"/>
            <a:ext cx="2144281" cy="214293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423</Words>
  <Application>Microsoft Office PowerPoint</Application>
  <PresentationFormat>Presentación en pantalla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EL CHUCKY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 SP3 ES FUL EL CHUCKY</dc:creator>
  <cp:lastModifiedBy>XP SP3 ES FUL EL CHUCKY</cp:lastModifiedBy>
  <cp:revision>10</cp:revision>
  <dcterms:created xsi:type="dcterms:W3CDTF">2009-03-26T03:49:09Z</dcterms:created>
  <dcterms:modified xsi:type="dcterms:W3CDTF">2009-03-26T05:29:07Z</dcterms:modified>
</cp:coreProperties>
</file>