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A2B2E462-E389-49E8-AE48-0959B5659077}" type="datetimeFigureOut">
              <a:rPr lang="es-ES" smtClean="0"/>
              <a:t>24/03/2009</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A97AE72-A5F5-4823-B1B8-C74CE997594A}"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2B2E462-E389-49E8-AE48-0959B5659077}" type="datetimeFigureOut">
              <a:rPr lang="es-ES" smtClean="0"/>
              <a:t>24/03/2009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97AE72-A5F5-4823-B1B8-C74CE997594A}"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2B2E462-E389-49E8-AE48-0959B5659077}" type="datetimeFigureOut">
              <a:rPr lang="es-ES" smtClean="0"/>
              <a:t>24/03/2009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97AE72-A5F5-4823-B1B8-C74CE997594A}"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A2B2E462-E389-49E8-AE48-0959B5659077}" type="datetimeFigureOut">
              <a:rPr lang="es-ES" smtClean="0"/>
              <a:t>24/03/2009</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FA97AE72-A5F5-4823-B1B8-C74CE997594A}"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A2B2E462-E389-49E8-AE48-0959B5659077}" type="datetimeFigureOut">
              <a:rPr lang="es-ES" smtClean="0"/>
              <a:t>24/03/2009</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FA97AE72-A5F5-4823-B1B8-C74CE997594A}"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A2B2E462-E389-49E8-AE48-0959B5659077}" type="datetimeFigureOut">
              <a:rPr lang="es-ES" smtClean="0"/>
              <a:t>24/03/2009</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FA97AE72-A5F5-4823-B1B8-C74CE997594A}"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A2B2E462-E389-49E8-AE48-0959B5659077}" type="datetimeFigureOut">
              <a:rPr lang="es-ES" smtClean="0"/>
              <a:t>24/03/2009</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FA97AE72-A5F5-4823-B1B8-C74CE997594A}"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2B2E462-E389-49E8-AE48-0959B5659077}" type="datetimeFigureOut">
              <a:rPr lang="es-ES" smtClean="0"/>
              <a:t>24/03/2009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A97AE72-A5F5-4823-B1B8-C74CE997594A}"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A2B2E462-E389-49E8-AE48-0959B5659077}" type="datetimeFigureOut">
              <a:rPr lang="es-ES" smtClean="0"/>
              <a:t>24/03/2009</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FA97AE72-A5F5-4823-B1B8-C74CE997594A}"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A2B2E462-E389-49E8-AE48-0959B5659077}" type="datetimeFigureOut">
              <a:rPr lang="es-ES" smtClean="0"/>
              <a:t>24/03/2009</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FA97AE72-A5F5-4823-B1B8-C74CE997594A}"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A2B2E462-E389-49E8-AE48-0959B5659077}" type="datetimeFigureOut">
              <a:rPr lang="es-ES" smtClean="0"/>
              <a:t>24/03/2009</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FA97AE72-A5F5-4823-B1B8-C74CE997594A}"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2B2E462-E389-49E8-AE48-0959B5659077}" type="datetimeFigureOut">
              <a:rPr lang="es-ES" smtClean="0"/>
              <a:t>24/03/2009</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A97AE72-A5F5-4823-B1B8-C74CE997594A}"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nlm.nih.gov/medlineplus/spanish/ency/article/000087.htm" TargetMode="External"/><Relationship Id="rId3" Type="http://schemas.openxmlformats.org/officeDocument/2006/relationships/hyperlink" Target="http://www.nlm.nih.gov/medlineplus/spanish/ency/article/000091.htm" TargetMode="External"/><Relationship Id="rId7" Type="http://schemas.openxmlformats.org/officeDocument/2006/relationships/hyperlink" Target="http://www.nlm.nih.gov/medlineplus/spanish/ency/article/001243.htm" TargetMode="External"/><Relationship Id="rId2" Type="http://schemas.openxmlformats.org/officeDocument/2006/relationships/hyperlink" Target="http://www.nlm.nih.gov/medlineplus/spanish/ency/article/003073.htm" TargetMode="External"/><Relationship Id="rId1" Type="http://schemas.openxmlformats.org/officeDocument/2006/relationships/slideLayout" Target="../slideLayouts/slideLayout2.xml"/><Relationship Id="rId6" Type="http://schemas.openxmlformats.org/officeDocument/2006/relationships/hyperlink" Target="http://www.nlm.nih.gov/medlineplus/spanish/ency/article/000360.htm" TargetMode="External"/><Relationship Id="rId5" Type="http://schemas.openxmlformats.org/officeDocument/2006/relationships/hyperlink" Target="http://www.nlm.nih.gov/medlineplus/spanish/ency/article/001214.htm" TargetMode="External"/><Relationship Id="rId4" Type="http://schemas.openxmlformats.org/officeDocument/2006/relationships/hyperlink" Target="http://www.nlm.nih.gov/medlineplus/spanish/ency/article/000129.htm"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nlm.nih.gov/medlineplus/spanish/ency/article/003075.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lm.nih.gov/medlineplus/spanish/ency/article/003088.htm" TargetMode="External"/><Relationship Id="rId2" Type="http://schemas.openxmlformats.org/officeDocument/2006/relationships/hyperlink" Target="http://www.nlm.nih.gov/medlineplus/spanish/ency/article/003021.htm" TargetMode="External"/><Relationship Id="rId1" Type="http://schemas.openxmlformats.org/officeDocument/2006/relationships/slideLayout" Target="../slideLayouts/slideLayout2.xml"/><Relationship Id="rId6" Type="http://schemas.openxmlformats.org/officeDocument/2006/relationships/hyperlink" Target="http://www.nlm.nih.gov/medlineplus/spanish/ency/article/000145.htm" TargetMode="External"/><Relationship Id="rId5" Type="http://schemas.openxmlformats.org/officeDocument/2006/relationships/hyperlink" Target="http://www.nlm.nih.gov/medlineplus/spanish/ency/article/002290.htm" TargetMode="External"/><Relationship Id="rId4" Type="http://schemas.openxmlformats.org/officeDocument/2006/relationships/hyperlink" Target="http://www.nlm.nih.gov/medlineplus/spanish/ency/article/003129.htm"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nlm.nih.gov/medlineplus/spanish/ency/article/003630.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nlm.nih.gov/medlineplus/spanish/ency/article/003816.htm" TargetMode="External"/><Relationship Id="rId3" Type="http://schemas.openxmlformats.org/officeDocument/2006/relationships/hyperlink" Target="http://www.nlm.nih.gov/medlineplus/spanish/ency/article/003804.htm" TargetMode="External"/><Relationship Id="rId7" Type="http://schemas.openxmlformats.org/officeDocument/2006/relationships/hyperlink" Target="http://www.nlm.nih.gov/medlineplus/spanish/ency/article/003892.htm" TargetMode="External"/><Relationship Id="rId2" Type="http://schemas.openxmlformats.org/officeDocument/2006/relationships/hyperlink" Target="http://www.nlm.nih.gov/medlineplus/spanish/ency/article/003330.htm" TargetMode="External"/><Relationship Id="rId1" Type="http://schemas.openxmlformats.org/officeDocument/2006/relationships/slideLayout" Target="../slideLayouts/slideLayout2.xml"/><Relationship Id="rId6" Type="http://schemas.openxmlformats.org/officeDocument/2006/relationships/hyperlink" Target="http://www.nlm.nih.gov/medlineplus/spanish/ency/article/003594.htm" TargetMode="External"/><Relationship Id="rId5" Type="http://schemas.openxmlformats.org/officeDocument/2006/relationships/hyperlink" Target="http://www.nlm.nih.gov/medlineplus/spanish/ency/article/003853.htm" TargetMode="External"/><Relationship Id="rId4" Type="http://schemas.openxmlformats.org/officeDocument/2006/relationships/hyperlink" Target="http://www.nlm.nih.gov/medlineplus/spanish/ency/article/003588.htm"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nlm.nih.gov/medlineplus/spanish/ency/article/003010.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lm.nih.gov/medlineplus/spanish/ency/article/002437.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smtClean="0"/>
              <a:t>FIBROSIS QUISTICA EN NIÑOS</a:t>
            </a:r>
            <a:br>
              <a:rPr lang="es-ES" dirty="0" smtClean="0"/>
            </a:br>
            <a:r>
              <a:rPr lang="es-ES" dirty="0" smtClean="0"/>
              <a:t>F.Q</a:t>
            </a:r>
            <a:endParaRPr lang="es-ES" dirty="0"/>
          </a:p>
        </p:txBody>
      </p:sp>
      <p:sp>
        <p:nvSpPr>
          <p:cNvPr id="3" name="2 Subtítulo"/>
          <p:cNvSpPr>
            <a:spLocks noGrp="1"/>
          </p:cNvSpPr>
          <p:nvPr>
            <p:ph type="subTitle" idx="1"/>
          </p:nvPr>
        </p:nvSpPr>
        <p:spPr/>
        <p:txBody>
          <a:bodyPr/>
          <a:lstStyle/>
          <a:p>
            <a:r>
              <a:rPr lang="es-ES" dirty="0" smtClean="0"/>
              <a:t>JENNIFER GONZALEZ G.</a:t>
            </a:r>
          </a:p>
          <a:p>
            <a:r>
              <a:rPr lang="es-ES" dirty="0" smtClean="0"/>
              <a:t>MEDICINA</a:t>
            </a:r>
            <a:endParaRPr lang="es-E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COMPLICACIONES</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Las infecciones respiratorias crónicas son las complicaciones más habituales.</a:t>
            </a:r>
          </a:p>
          <a:p>
            <a:r>
              <a:rPr lang="es-ES" dirty="0" smtClean="0">
                <a:hlinkClick r:id="rId2"/>
              </a:rPr>
              <a:t>Tos con sangre</a:t>
            </a:r>
            <a:r>
              <a:rPr lang="es-ES" dirty="0" smtClean="0"/>
              <a:t> </a:t>
            </a:r>
          </a:p>
          <a:p>
            <a:r>
              <a:rPr lang="es-ES" dirty="0" smtClean="0">
                <a:hlinkClick r:id="rId3"/>
              </a:rPr>
              <a:t>Insuficiencia respiratoria crónica</a:t>
            </a:r>
            <a:r>
              <a:rPr lang="es-ES" dirty="0" smtClean="0"/>
              <a:t> </a:t>
            </a:r>
          </a:p>
          <a:p>
            <a:r>
              <a:rPr lang="es-ES" dirty="0" err="1" smtClean="0">
                <a:hlinkClick r:id="rId4"/>
              </a:rPr>
              <a:t>Cor</a:t>
            </a:r>
            <a:r>
              <a:rPr lang="es-ES" dirty="0" smtClean="0">
                <a:hlinkClick r:id="rId4"/>
              </a:rPr>
              <a:t> </a:t>
            </a:r>
            <a:r>
              <a:rPr lang="es-ES" dirty="0" err="1" smtClean="0">
                <a:hlinkClick r:id="rId4"/>
              </a:rPr>
              <a:t>pulmonale</a:t>
            </a:r>
            <a:r>
              <a:rPr lang="es-ES" dirty="0" smtClean="0"/>
              <a:t> </a:t>
            </a:r>
          </a:p>
          <a:p>
            <a:r>
              <a:rPr lang="es-ES" dirty="0" smtClean="0">
                <a:hlinkClick r:id="rId5"/>
              </a:rPr>
              <a:t>Diabetes</a:t>
            </a:r>
            <a:r>
              <a:rPr lang="es-ES" dirty="0" smtClean="0"/>
              <a:t> </a:t>
            </a:r>
          </a:p>
          <a:p>
            <a:r>
              <a:rPr lang="es-ES" dirty="0" smtClean="0"/>
              <a:t>Enfermedad hepática </a:t>
            </a:r>
          </a:p>
          <a:p>
            <a:r>
              <a:rPr lang="es-ES" dirty="0" smtClean="0"/>
              <a:t>Desnutrición </a:t>
            </a:r>
          </a:p>
          <a:p>
            <a:r>
              <a:rPr lang="es-ES" dirty="0" smtClean="0">
                <a:hlinkClick r:id="rId6"/>
              </a:rPr>
              <a:t>Osteoporosis</a:t>
            </a:r>
            <a:r>
              <a:rPr lang="es-ES" dirty="0" smtClean="0"/>
              <a:t> y </a:t>
            </a:r>
            <a:r>
              <a:rPr lang="es-ES" dirty="0" smtClean="0">
                <a:hlinkClick r:id="rId7"/>
              </a:rPr>
              <a:t>artritis</a:t>
            </a:r>
            <a:r>
              <a:rPr lang="es-ES" dirty="0" smtClean="0"/>
              <a:t> </a:t>
            </a:r>
          </a:p>
          <a:p>
            <a:r>
              <a:rPr lang="es-ES" dirty="0" smtClean="0"/>
              <a:t>Neumonía recurrente </a:t>
            </a:r>
          </a:p>
          <a:p>
            <a:r>
              <a:rPr lang="es-ES" dirty="0" smtClean="0">
                <a:hlinkClick r:id="rId8"/>
              </a:rPr>
              <a:t>Neumotórax</a:t>
            </a:r>
            <a:r>
              <a:rPr lang="es-ES" dirty="0" smtClean="0"/>
              <a:t> </a:t>
            </a:r>
          </a:p>
          <a:p>
            <a:endParaRPr lang="es-ES" dirty="0"/>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SITUACIONES EN LA QUE SE REQUIERE ASISTENCIA MEDICA</a:t>
            </a:r>
            <a:endParaRPr lang="es-ES" dirty="0"/>
          </a:p>
        </p:txBody>
      </p:sp>
      <p:sp>
        <p:nvSpPr>
          <p:cNvPr id="3" name="2 Marcador de contenido"/>
          <p:cNvSpPr>
            <a:spLocks noGrp="1"/>
          </p:cNvSpPr>
          <p:nvPr>
            <p:ph idx="1"/>
          </p:nvPr>
        </p:nvSpPr>
        <p:spPr/>
        <p:txBody>
          <a:bodyPr/>
          <a:lstStyle/>
          <a:p>
            <a:r>
              <a:rPr lang="es-ES" dirty="0" smtClean="0"/>
              <a:t>Consulte con el médico si un bebé o un niño tiene síntomas de fibrosis quística.</a:t>
            </a:r>
          </a:p>
          <a:p>
            <a:r>
              <a:rPr lang="es-ES" dirty="0" smtClean="0"/>
              <a:t>Llame al médico si alguna persona con fibrosis quística presenta síntomas nuevos, particularmente </a:t>
            </a:r>
            <a:r>
              <a:rPr lang="es-ES" dirty="0" smtClean="0">
                <a:hlinkClick r:id="rId2"/>
              </a:rPr>
              <a:t>dificultad respiratoria</a:t>
            </a:r>
            <a:r>
              <a:rPr lang="es-ES" dirty="0" smtClean="0"/>
              <a:t> severa o tos con sangre.</a:t>
            </a:r>
          </a:p>
          <a:p>
            <a:endParaRPr lang="es-ES" dirty="0"/>
          </a:p>
        </p:txBody>
      </p:sp>
    </p:spTree>
  </p:cSld>
  <p:clrMapOvr>
    <a:masterClrMapping/>
  </p:clrMapOvr>
  <p:transition>
    <p:pull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PREVENCION</a:t>
            </a:r>
            <a:endParaRPr lang="es-ES" dirty="0"/>
          </a:p>
        </p:txBody>
      </p:sp>
      <p:sp>
        <p:nvSpPr>
          <p:cNvPr id="3" name="2 Marcador de contenido"/>
          <p:cNvSpPr>
            <a:spLocks noGrp="1"/>
          </p:cNvSpPr>
          <p:nvPr>
            <p:ph idx="1"/>
          </p:nvPr>
        </p:nvSpPr>
        <p:spPr/>
        <p:txBody>
          <a:bodyPr/>
          <a:lstStyle/>
          <a:p>
            <a:r>
              <a:rPr lang="es-ES" dirty="0" smtClean="0"/>
              <a:t>No existe ninguna manera de prevenir la fibrosis quística. El hecho de realizar pruebas de detección en aquellas personas con antecedentes familiares de esta enfermedad puede detectar el gen en el 60 al 90% de los portadores, dependiendo de la prueba utilizada.</a:t>
            </a:r>
          </a:p>
          <a:p>
            <a:endParaRPr lang="es-ES" dirty="0"/>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FIBRO NIÑOS.jpg"/>
          <p:cNvPicPr>
            <a:picLocks noGrp="1" noChangeAspect="1"/>
          </p:cNvPicPr>
          <p:nvPr>
            <p:ph idx="1"/>
          </p:nvPr>
        </p:nvPicPr>
        <p:blipFill>
          <a:blip r:embed="rId2"/>
          <a:stretch>
            <a:fillRect/>
          </a:stretch>
        </p:blipFill>
        <p:spPr>
          <a:xfrm>
            <a:off x="714348" y="357166"/>
            <a:ext cx="7429552" cy="4572032"/>
          </a:xfrm>
        </p:spPr>
      </p:pic>
      <p:sp>
        <p:nvSpPr>
          <p:cNvPr id="5" name="4 Rectángulo"/>
          <p:cNvSpPr/>
          <p:nvPr/>
        </p:nvSpPr>
        <p:spPr>
          <a:xfrm>
            <a:off x="357158" y="5286388"/>
            <a:ext cx="8215370" cy="923330"/>
          </a:xfrm>
          <a:prstGeom prst="rect">
            <a:avLst/>
          </a:prstGeom>
        </p:spPr>
        <p:txBody>
          <a:bodyPr wrap="square">
            <a:spAutoFit/>
          </a:bodyPr>
          <a:lstStyle/>
          <a:p>
            <a:r>
              <a:rPr lang="es-ES" dirty="0" smtClean="0"/>
              <a:t>La fibrosis quística es la causa más común de la enfermedad pulmonar crónica en los niños y jóvenes y es el trastorno hereditario mortal más común que afecta a los caucásicos en los Estados Unidos. </a:t>
            </a:r>
            <a:endParaRPr lang="es-ES"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018366"/>
          </a:xfrm>
        </p:spPr>
        <p:txBody>
          <a:bodyPr>
            <a:normAutofit fontScale="90000"/>
          </a:bodyPr>
          <a:lstStyle/>
          <a:p>
            <a:r>
              <a:rPr lang="es-ES" dirty="0" smtClean="0"/>
              <a:t>DEDOS EN PALILLO DE TAMBOR</a:t>
            </a:r>
            <a:endParaRPr lang="es-ES" dirty="0"/>
          </a:p>
        </p:txBody>
      </p:sp>
      <p:pic>
        <p:nvPicPr>
          <p:cNvPr id="4" name="3 Marcador de contenido" descr="D2S.jpg"/>
          <p:cNvPicPr>
            <a:picLocks noGrp="1" noChangeAspect="1"/>
          </p:cNvPicPr>
          <p:nvPr>
            <p:ph idx="1"/>
          </p:nvPr>
        </p:nvPicPr>
        <p:blipFill>
          <a:blip r:embed="rId2"/>
          <a:stretch>
            <a:fillRect/>
          </a:stretch>
        </p:blipFill>
        <p:spPr>
          <a:xfrm>
            <a:off x="1142976" y="1285860"/>
            <a:ext cx="6786610" cy="3744926"/>
          </a:xfrm>
        </p:spPr>
      </p:pic>
      <p:sp>
        <p:nvSpPr>
          <p:cNvPr id="5" name="4 Rectángulo"/>
          <p:cNvSpPr/>
          <p:nvPr/>
        </p:nvSpPr>
        <p:spPr>
          <a:xfrm>
            <a:off x="571472" y="5103674"/>
            <a:ext cx="8215370" cy="1754326"/>
          </a:xfrm>
          <a:prstGeom prst="rect">
            <a:avLst/>
          </a:prstGeom>
        </p:spPr>
        <p:txBody>
          <a:bodyPr wrap="square">
            <a:spAutoFit/>
          </a:bodyPr>
          <a:lstStyle/>
          <a:p>
            <a:r>
              <a:rPr lang="es-ES" dirty="0" smtClean="0"/>
              <a:t>Los dedos en palillo de tambor pueden resultar de bajos niveles crónicos de oxígeno en la sangre y se pueden observar con la fibrosis quística, la enfermedad cardíaca cianótica congénita y otras enfermedades diversas. En esta condición, las puntas de los dedos se agrandan y las uñas se curvan extremadamente desde el frente hacia atrás. </a:t>
            </a:r>
            <a:endParaRPr lang="es-ES" dirty="0"/>
          </a:p>
        </p:txBody>
      </p:sp>
    </p:spTree>
  </p:cSld>
  <p:clrMapOvr>
    <a:masterClrMapping/>
  </p:clrMapOvr>
  <p:transition>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946928"/>
          </a:xfrm>
        </p:spPr>
        <p:txBody>
          <a:bodyPr/>
          <a:lstStyle/>
          <a:p>
            <a:r>
              <a:rPr lang="es-ES" dirty="0" smtClean="0"/>
              <a:t>DRENAJE POSTULAR</a:t>
            </a:r>
            <a:endParaRPr lang="es-ES" dirty="0"/>
          </a:p>
        </p:txBody>
      </p:sp>
      <p:pic>
        <p:nvPicPr>
          <p:cNvPr id="4" name="3 Marcador de contenido" descr="18084.jpg"/>
          <p:cNvPicPr>
            <a:picLocks noGrp="1" noChangeAspect="1"/>
          </p:cNvPicPr>
          <p:nvPr>
            <p:ph idx="1"/>
          </p:nvPr>
        </p:nvPicPr>
        <p:blipFill>
          <a:blip r:embed="rId2"/>
          <a:stretch>
            <a:fillRect/>
          </a:stretch>
        </p:blipFill>
        <p:spPr>
          <a:xfrm>
            <a:off x="428596" y="1285860"/>
            <a:ext cx="8072494" cy="3333752"/>
          </a:xfrm>
        </p:spPr>
      </p:pic>
      <p:sp>
        <p:nvSpPr>
          <p:cNvPr id="5" name="4 Rectángulo"/>
          <p:cNvSpPr/>
          <p:nvPr/>
        </p:nvSpPr>
        <p:spPr>
          <a:xfrm>
            <a:off x="285720" y="4714884"/>
            <a:ext cx="8643998" cy="1754326"/>
          </a:xfrm>
          <a:prstGeom prst="rect">
            <a:avLst/>
          </a:prstGeom>
        </p:spPr>
        <p:txBody>
          <a:bodyPr wrap="square">
            <a:spAutoFit/>
          </a:bodyPr>
          <a:lstStyle/>
          <a:p>
            <a:r>
              <a:rPr lang="es-ES" dirty="0" smtClean="0"/>
              <a:t>Existen de 6 a 12 posiciones que una persona con enfermedad pulmonar puede adoptar para drenar el moco desde ciertas partes de los pulmones. Otra persona puede golpear ligeramente en ciertas áreas para ayudar a aflojar el moco y permitir que éste sea expulsado. Otras formas de aliviar la congestión pulmonar por fibrosis quística o bronquiectasia son los aerosoles inhalados y los dispositivos de percusión. </a:t>
            </a:r>
            <a:endParaRPr lang="es-ES" dirty="0"/>
          </a:p>
        </p:txBody>
      </p:sp>
    </p:spTree>
  </p:cSld>
  <p:clrMapOvr>
    <a:masterClrMapping/>
  </p:clrMapOvr>
  <p:transition>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089804"/>
          </a:xfrm>
        </p:spPr>
        <p:txBody>
          <a:bodyPr/>
          <a:lstStyle/>
          <a:p>
            <a:r>
              <a:rPr lang="es-ES" dirty="0" smtClean="0"/>
              <a:t>DEDOS MALFORMADOS</a:t>
            </a:r>
            <a:endParaRPr lang="es-ES" dirty="0"/>
          </a:p>
        </p:txBody>
      </p:sp>
      <p:pic>
        <p:nvPicPr>
          <p:cNvPr id="4" name="3 Marcador de contenido" descr="18127.jpg"/>
          <p:cNvPicPr>
            <a:picLocks noGrp="1" noChangeAspect="1"/>
          </p:cNvPicPr>
          <p:nvPr>
            <p:ph idx="1"/>
          </p:nvPr>
        </p:nvPicPr>
        <p:blipFill>
          <a:blip r:embed="rId2"/>
          <a:stretch>
            <a:fillRect/>
          </a:stretch>
        </p:blipFill>
        <p:spPr>
          <a:xfrm>
            <a:off x="642910" y="1214422"/>
            <a:ext cx="7643866" cy="3048000"/>
          </a:xfrm>
        </p:spPr>
      </p:pic>
      <p:sp>
        <p:nvSpPr>
          <p:cNvPr id="5" name="4 Rectángulo"/>
          <p:cNvSpPr/>
          <p:nvPr/>
        </p:nvSpPr>
        <p:spPr>
          <a:xfrm>
            <a:off x="357158" y="4643446"/>
            <a:ext cx="8501122" cy="1477328"/>
          </a:xfrm>
          <a:prstGeom prst="rect">
            <a:avLst/>
          </a:prstGeom>
        </p:spPr>
        <p:txBody>
          <a:bodyPr wrap="square">
            <a:spAutoFit/>
          </a:bodyPr>
          <a:lstStyle/>
          <a:p>
            <a:r>
              <a:rPr lang="es-ES" dirty="0" smtClean="0"/>
              <a:t>La malformación de los dedos es síntoma de una enfermedad, por lo general, del corazón o de los pulmones, lo cual produce niveles sanguíneos crónicamente bajos. Las enfermedades que causan mala absorción, como la fibrosis quística o la enfermedad celíaca, pueden causar también malformación. </a:t>
            </a:r>
            <a:endParaRPr lang="es-ES" dirty="0"/>
          </a:p>
        </p:txBody>
      </p:sp>
    </p:spTree>
  </p:cSld>
  <p:clrMapOvr>
    <a:masterClrMapping/>
  </p:clrMapOvr>
  <p:transition>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Rx+fibrosis+qu%C3%ADstica.jpg"/>
          <p:cNvPicPr>
            <a:picLocks noGrp="1" noChangeAspect="1"/>
          </p:cNvPicPr>
          <p:nvPr>
            <p:ph idx="1"/>
          </p:nvPr>
        </p:nvPicPr>
        <p:blipFill>
          <a:blip r:embed="rId2"/>
          <a:stretch>
            <a:fillRect/>
          </a:stretch>
        </p:blipFill>
        <p:spPr>
          <a:xfrm>
            <a:off x="214282" y="0"/>
            <a:ext cx="8643965" cy="4572032"/>
          </a:xfrm>
        </p:spPr>
      </p:pic>
      <p:sp>
        <p:nvSpPr>
          <p:cNvPr id="5" name="4 Rectángulo"/>
          <p:cNvSpPr/>
          <p:nvPr/>
        </p:nvSpPr>
        <p:spPr>
          <a:xfrm>
            <a:off x="214282" y="4643446"/>
            <a:ext cx="8429684" cy="2031325"/>
          </a:xfrm>
          <a:prstGeom prst="rect">
            <a:avLst/>
          </a:prstGeom>
        </p:spPr>
        <p:txBody>
          <a:bodyPr wrap="square">
            <a:spAutoFit/>
          </a:bodyPr>
          <a:lstStyle/>
          <a:p>
            <a:r>
              <a:rPr lang="es-ES" dirty="0"/>
              <a:t>El diagnóstico de la FQ se hace con base en la presencia de enfermedad pulmonar crónica progresiva con evidencia de insuficiencia pancreática exocrina en la mayoría de los casos; se confirma mediante el estudio de electrólitos en sudor; un resultado de 60 </a:t>
            </a:r>
            <a:r>
              <a:rPr lang="es-ES" dirty="0" err="1"/>
              <a:t>mEq</a:t>
            </a:r>
            <a:r>
              <a:rPr lang="es-ES" dirty="0"/>
              <a:t>/L de cloruro de sodio en sudor es diagnóstico de FQ, siempre y cuando se utilice una tecnología de laboratorio óptima.</a:t>
            </a:r>
            <a:br>
              <a:rPr lang="es-ES" dirty="0"/>
            </a:br>
            <a:endParaRPr lang="es-ES" dirty="0"/>
          </a:p>
        </p:txBody>
      </p:sp>
    </p:spTree>
  </p:cSld>
  <p:clrMapOvr>
    <a:masterClrMapping/>
  </p:clrMapOvr>
  <p:transition>
    <p:wheel spokes="3"/>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untitled.bmp"/>
          <p:cNvPicPr>
            <a:picLocks noGrp="1" noChangeAspect="1"/>
          </p:cNvPicPr>
          <p:nvPr>
            <p:ph idx="1"/>
          </p:nvPr>
        </p:nvPicPr>
        <p:blipFill>
          <a:blip r:embed="rId2"/>
          <a:stretch>
            <a:fillRect/>
          </a:stretch>
        </p:blipFill>
        <p:spPr>
          <a:xfrm>
            <a:off x="642910" y="500042"/>
            <a:ext cx="7572428" cy="3929090"/>
          </a:xfrm>
        </p:spPr>
      </p:pic>
      <p:sp>
        <p:nvSpPr>
          <p:cNvPr id="5" name="4 Rectángulo"/>
          <p:cNvSpPr/>
          <p:nvPr/>
        </p:nvSpPr>
        <p:spPr>
          <a:xfrm>
            <a:off x="428596" y="4714884"/>
            <a:ext cx="7500990" cy="1477328"/>
          </a:xfrm>
          <a:prstGeom prst="rect">
            <a:avLst/>
          </a:prstGeom>
        </p:spPr>
        <p:txBody>
          <a:bodyPr wrap="square">
            <a:spAutoFit/>
          </a:bodyPr>
          <a:lstStyle/>
          <a:p>
            <a:r>
              <a:rPr lang="es-ES" dirty="0" smtClean="0"/>
              <a:t>La fibrosis quística afecta a varios sistemas del cuerpo en los niños y adultos jóvenes, entre los que se incluyen los siguientes:</a:t>
            </a:r>
          </a:p>
          <a:p>
            <a:pPr>
              <a:buFont typeface="Wingdings" pitchFamily="2" charset="2"/>
              <a:buChar char="v"/>
            </a:pPr>
            <a:r>
              <a:rPr lang="es-ES" dirty="0" smtClean="0"/>
              <a:t>    El aparato respiratorio. </a:t>
            </a:r>
          </a:p>
          <a:p>
            <a:pPr>
              <a:buFont typeface="Wingdings" pitchFamily="2" charset="2"/>
              <a:buChar char="v"/>
            </a:pPr>
            <a:r>
              <a:rPr lang="es-ES" dirty="0" smtClean="0"/>
              <a:t>    El sistema digestivo. </a:t>
            </a:r>
          </a:p>
          <a:p>
            <a:pPr>
              <a:buFont typeface="Wingdings" pitchFamily="2" charset="2"/>
              <a:buChar char="v"/>
            </a:pPr>
            <a:r>
              <a:rPr lang="es-ES" dirty="0" smtClean="0"/>
              <a:t>   El aparato reproductor. </a:t>
            </a:r>
            <a:endParaRPr lang="es-ES" dirty="0"/>
          </a:p>
        </p:txBody>
      </p:sp>
    </p:spTree>
  </p:cSld>
  <p:clrMapOvr>
    <a:masterClrMapping/>
  </p:clrMapOvr>
  <p:transition>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getImage.jpg"/>
          <p:cNvPicPr>
            <a:picLocks noGrp="1" noChangeAspect="1"/>
          </p:cNvPicPr>
          <p:nvPr>
            <p:ph idx="1"/>
          </p:nvPr>
        </p:nvPicPr>
        <p:blipFill>
          <a:blip r:embed="rId2"/>
          <a:stretch>
            <a:fillRect/>
          </a:stretch>
        </p:blipFill>
        <p:spPr>
          <a:xfrm>
            <a:off x="500034" y="571480"/>
            <a:ext cx="8215370" cy="3857652"/>
          </a:xfrm>
        </p:spPr>
      </p:pic>
      <p:sp>
        <p:nvSpPr>
          <p:cNvPr id="5" name="4 Rectángulo"/>
          <p:cNvSpPr/>
          <p:nvPr/>
        </p:nvSpPr>
        <p:spPr>
          <a:xfrm>
            <a:off x="428596" y="4857760"/>
            <a:ext cx="8001056" cy="1477328"/>
          </a:xfrm>
          <a:prstGeom prst="rect">
            <a:avLst/>
          </a:prstGeom>
        </p:spPr>
        <p:txBody>
          <a:bodyPr wrap="square">
            <a:spAutoFit/>
          </a:bodyPr>
          <a:lstStyle/>
          <a:p>
            <a:r>
              <a:rPr lang="es-ES" dirty="0" smtClean="0"/>
              <a:t>La fibrosis quística (CF) es una enfermedad hereditaria que causa que algunas glándulas en el cuerpo produzcan una mucosa gruesa y pegajosa. Los órganos afectados más frecuentemente son los pulmones y el páncreas. Los intestinos, hígado, glándulas sudoríparas y órganos reproductores pueden estar también afectados.</a:t>
            </a:r>
            <a:endParaRPr lang="es-ES" dirty="0"/>
          </a:p>
        </p:txBody>
      </p:sp>
    </p:spTree>
  </p:cSld>
  <p:clrMapOvr>
    <a:masterClrMapping/>
  </p:clrMapOvr>
  <p:transition>
    <p:wheel spokes="2"/>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DEFINICION</a:t>
            </a:r>
            <a:endParaRPr lang="es-ES" dirty="0"/>
          </a:p>
        </p:txBody>
      </p:sp>
      <p:sp>
        <p:nvSpPr>
          <p:cNvPr id="3" name="2 Marcador de contenido"/>
          <p:cNvSpPr>
            <a:spLocks noGrp="1"/>
          </p:cNvSpPr>
          <p:nvPr>
            <p:ph idx="1"/>
          </p:nvPr>
        </p:nvSpPr>
        <p:spPr/>
        <p:txBody>
          <a:bodyPr/>
          <a:lstStyle/>
          <a:p>
            <a:r>
              <a:rPr lang="es-ES" dirty="0" smtClean="0"/>
              <a:t>Es una enfermedad hereditaria que provoca la acumulación de moco espeso y pegajoso en los pulmones y el tubo digestivo. Es uno de los tipos de enfermedad pulmonar crónica más común en niños y adultos jóvenes, y puede ocasionar la muerte prematura.</a:t>
            </a:r>
            <a:endParaRPr lang="es-ES" dirty="0"/>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000230540.png"/>
          <p:cNvPicPr>
            <a:picLocks noGrp="1" noChangeAspect="1"/>
          </p:cNvPicPr>
          <p:nvPr>
            <p:ph idx="1"/>
          </p:nvPr>
        </p:nvPicPr>
        <p:blipFill>
          <a:blip r:embed="rId2"/>
          <a:stretch>
            <a:fillRect/>
          </a:stretch>
        </p:blipFill>
        <p:spPr>
          <a:xfrm>
            <a:off x="214282" y="285728"/>
            <a:ext cx="8643998" cy="6286543"/>
          </a:xfrm>
        </p:spPr>
      </p:pic>
    </p:spTree>
  </p:cSld>
  <p:clrMapOvr>
    <a:masterClrMapping/>
  </p:clrMapOvr>
  <p:transition>
    <p:wheel spokes="8"/>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5720" y="500042"/>
            <a:ext cx="8358246" cy="4801314"/>
          </a:xfrm>
          <a:prstGeom prst="rect">
            <a:avLst/>
          </a:prstGeom>
        </p:spPr>
        <p:txBody>
          <a:bodyPr wrap="square">
            <a:spAutoFit/>
          </a:bodyPr>
          <a:lstStyle/>
          <a:p>
            <a:r>
              <a:rPr lang="es-ES" dirty="0"/>
              <a:t>Una persona que tiene sólo una copia del gen recesivo es portadora de ese gen pero no manifiesta la enfermedad. En el dibujo, el gen dominante se representa en color verde y el recesivo en azul. En la pareja de la izquierda el padre tiene una copia del gen dominante y otra del gen recesivo. La madre tiene dos copias del gen dominante. Cada padre sólo puede transmitir un gen a los hijos. Los cuatro hijos de esta pareja representan las probabilidades de las distintas combinaciones que pueden surgir. Los hijos de la parte izquierda reciben el gen recesivo de su padre y el dominante de la madre y son, por tanto, portadores. Por tanto hay un 50% de posibilidades de que los niños que nazcan de esta pareja sean portadores. Como ninguno de los hijos puede recibir dos copias del gen recesivo ninguno desarrollará la enfermedad. Cuando los dos padres son portadores, como se muestra en la pareja de la derecha, hay un 25 % de posibilidades de que los niños nazcan con la enfermedad, un 50 % de posibilidades de que los niños sean portadores y un 25 % de posibilidades de que los niños no sean ni portadores ni desarrollen la enfermedad. </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CAUSAS, INCIDENCIAS Y FACTORES DE RIESGO</a:t>
            </a:r>
            <a:endParaRPr lang="es-ES" dirty="0"/>
          </a:p>
        </p:txBody>
      </p:sp>
      <p:sp>
        <p:nvSpPr>
          <p:cNvPr id="3" name="2 Marcador de contenido"/>
          <p:cNvSpPr>
            <a:spLocks noGrp="1"/>
          </p:cNvSpPr>
          <p:nvPr>
            <p:ph idx="1"/>
          </p:nvPr>
        </p:nvSpPr>
        <p:spPr>
          <a:xfrm>
            <a:off x="457200" y="1882808"/>
            <a:ext cx="8229600" cy="4975192"/>
          </a:xfrm>
        </p:spPr>
        <p:txBody>
          <a:bodyPr>
            <a:noAutofit/>
          </a:bodyPr>
          <a:lstStyle/>
          <a:p>
            <a:r>
              <a:rPr lang="es-ES" sz="1400" dirty="0" smtClean="0"/>
              <a:t>La fibrosis quística (FQ) es causada por un gen defectuoso que le pide al cuerpo producir un líquido anormalmente espeso y pegajoso llamado moco. Este moco se acumula en las vías respiratorias de los pulmones y en el páncreas, el órgano que ayuda a descomponer y absorber los alimentos.</a:t>
            </a:r>
          </a:p>
          <a:p>
            <a:r>
              <a:rPr lang="es-ES" sz="1400" dirty="0" smtClean="0"/>
              <a:t>Esta acumulación de moco pegajoso ocasiona infecciones pulmonares potencialmente mortales y serios problemas digestivos. Esta enfermedad también puede afectar las glándulas sudoríparas y el aparato reproductor masculino.</a:t>
            </a:r>
          </a:p>
          <a:p>
            <a:r>
              <a:rPr lang="es-ES" sz="1400" dirty="0" smtClean="0"/>
              <a:t>Millones de estadounidenses llevan el gen defectuoso de la fibrosis quística, pero no manifiestan ningún síntoma. Esto se debe a que una persona que padece esta enfermedad debe heredar dos genes defectuosos para fibrosis quística: uno de cada padre. Se estima que 1 de cada 29 estadounidenses de raza blanca tiene el gen de la fibrosis quística. La enfermedad es el trastorno hereditario y mortal más común que afecta a las personas de raza blanca en los Estados Unidos y es más común entre aquellas personas descendientes de europeos del centro y norte.</a:t>
            </a:r>
          </a:p>
          <a:p>
            <a:r>
              <a:rPr lang="es-ES" sz="1400" dirty="0" smtClean="0"/>
              <a:t>A la mayoría de los niños con fibrosis quística se les diagnostica la enfermedad hacia los dos años. Sin embargo, a un pequeño número no se le diagnostica la enfermedad hasta los 18 años o más. Estos pacientes generalmente padecen una forma más leve de la enfermedad.</a:t>
            </a:r>
          </a:p>
          <a:p>
            <a:endParaRPr lang="es-ES" sz="14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SINTOMAS</a:t>
            </a:r>
            <a:endParaRPr lang="es-ES" dirty="0"/>
          </a:p>
        </p:txBody>
      </p:sp>
      <p:sp>
        <p:nvSpPr>
          <p:cNvPr id="3" name="2 Marcador de contenido"/>
          <p:cNvSpPr>
            <a:spLocks noGrp="1"/>
          </p:cNvSpPr>
          <p:nvPr>
            <p:ph idx="1"/>
          </p:nvPr>
        </p:nvSpPr>
        <p:spPr/>
        <p:txBody>
          <a:bodyPr>
            <a:normAutofit fontScale="62500" lnSpcReduction="20000"/>
          </a:bodyPr>
          <a:lstStyle/>
          <a:p>
            <a:r>
              <a:rPr lang="es-ES" dirty="0" smtClean="0"/>
              <a:t>Dado que existen más de 1,000 mutaciones del gen de la fibrosis quística, los síntomas son distintos de persona a persona. Pero, en general, incluyen:</a:t>
            </a:r>
          </a:p>
          <a:p>
            <a:r>
              <a:rPr lang="es-ES" dirty="0" smtClean="0"/>
              <a:t>Dolor abdominal a causa del estreñimiento severo </a:t>
            </a:r>
          </a:p>
          <a:p>
            <a:r>
              <a:rPr lang="es-ES" dirty="0" smtClean="0"/>
              <a:t>Expectoración o aumento de moco en los senos </a:t>
            </a:r>
            <a:r>
              <a:rPr lang="es-ES" dirty="0" err="1" smtClean="0"/>
              <a:t>paranasales</a:t>
            </a:r>
            <a:r>
              <a:rPr lang="es-ES" dirty="0" smtClean="0"/>
              <a:t> o los pulmones </a:t>
            </a:r>
          </a:p>
          <a:p>
            <a:r>
              <a:rPr lang="es-ES" dirty="0" smtClean="0">
                <a:hlinkClick r:id="rId2"/>
              </a:rPr>
              <a:t>Retraso en el crecimiento</a:t>
            </a:r>
            <a:r>
              <a:rPr lang="es-ES" dirty="0" smtClean="0"/>
              <a:t> </a:t>
            </a:r>
          </a:p>
          <a:p>
            <a:r>
              <a:rPr lang="es-ES" dirty="0" smtClean="0">
                <a:hlinkClick r:id="rId3"/>
              </a:rPr>
              <a:t>Fatiga</a:t>
            </a:r>
            <a:r>
              <a:rPr lang="es-ES" dirty="0" smtClean="0"/>
              <a:t> </a:t>
            </a:r>
          </a:p>
          <a:p>
            <a:r>
              <a:rPr lang="es-ES" dirty="0" smtClean="0"/>
              <a:t>Los bebés pueden tener una piel con sabor salado </a:t>
            </a:r>
          </a:p>
          <a:p>
            <a:r>
              <a:rPr lang="es-ES" dirty="0" smtClean="0"/>
              <a:t>Ausencia de deposiciones durante las primeras 24 a 48 horas de vida </a:t>
            </a:r>
          </a:p>
          <a:p>
            <a:r>
              <a:rPr lang="es-ES" dirty="0" smtClean="0">
                <a:hlinkClick r:id="rId4"/>
              </a:rPr>
              <a:t>Heces pálidas o color arcilla</a:t>
            </a:r>
            <a:r>
              <a:rPr lang="es-ES" dirty="0" smtClean="0"/>
              <a:t> y con olor fétido o heces flotantes </a:t>
            </a:r>
          </a:p>
          <a:p>
            <a:r>
              <a:rPr lang="es-ES" dirty="0" smtClean="0"/>
              <a:t>Infecciones </a:t>
            </a:r>
            <a:r>
              <a:rPr lang="es-ES" dirty="0" smtClean="0">
                <a:hlinkClick r:id="rId5"/>
              </a:rPr>
              <a:t>respiratorias</a:t>
            </a:r>
            <a:r>
              <a:rPr lang="es-ES" dirty="0" smtClean="0"/>
              <a:t> recurrentes, como </a:t>
            </a:r>
            <a:r>
              <a:rPr lang="es-ES" dirty="0" smtClean="0">
                <a:hlinkClick r:id="rId6"/>
              </a:rPr>
              <a:t>neumonía</a:t>
            </a:r>
            <a:r>
              <a:rPr lang="es-ES" dirty="0" smtClean="0"/>
              <a:t> o sinusitis </a:t>
            </a:r>
          </a:p>
          <a:p>
            <a:r>
              <a:rPr lang="es-ES" dirty="0" smtClean="0"/>
              <a:t>Pérdida de peso o insuficiencia en el aumento de peso normal en la niñez </a:t>
            </a:r>
          </a:p>
          <a:p>
            <a:endParaRPr lang="es-ES" dirty="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SIGNOS Y EXAMENES</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Existe un examen de sangre para ayudar a detectar la fibrosis quística. El examen busca variaciones en un gen famoso por causar la enfermedad. Otros exámenes utilizados para diagnosticar la fibrosis quística abarcan:</a:t>
            </a:r>
          </a:p>
          <a:p>
            <a:r>
              <a:rPr lang="es-ES" dirty="0" smtClean="0"/>
              <a:t>El examen del </a:t>
            </a:r>
            <a:r>
              <a:rPr lang="es-ES" dirty="0" err="1" smtClean="0"/>
              <a:t>tripsinógeno</a:t>
            </a:r>
            <a:r>
              <a:rPr lang="es-ES" dirty="0" smtClean="0"/>
              <a:t> </a:t>
            </a:r>
            <a:r>
              <a:rPr lang="es-ES" dirty="0" err="1" smtClean="0"/>
              <a:t>inmunorreactivo</a:t>
            </a:r>
            <a:r>
              <a:rPr lang="es-ES" dirty="0" smtClean="0"/>
              <a:t> (IRT) es una prueba de detección estándar para fibrosis quística en recién nacidos. Un alto nivel de IRT sugiere una posible fibrosis quística y requiere exámenes adicionales. </a:t>
            </a:r>
          </a:p>
          <a:p>
            <a:r>
              <a:rPr lang="es-ES" dirty="0" smtClean="0"/>
              <a:t>La </a:t>
            </a:r>
            <a:r>
              <a:rPr lang="es-ES" dirty="0" smtClean="0">
                <a:hlinkClick r:id="rId2"/>
              </a:rPr>
              <a:t>prueba de cloruro en el sudor</a:t>
            </a:r>
            <a:r>
              <a:rPr lang="es-ES" dirty="0" smtClean="0"/>
              <a:t> es el examen diagnóstico estándar para la fibrosis quística. Un alto nivel de sal en el sudor del paciente es una señal de la enfermedad. </a:t>
            </a:r>
          </a:p>
          <a:p>
            <a:endParaRPr lang="es-ES" dirty="0"/>
          </a:p>
        </p:txBody>
      </p:sp>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214290"/>
            <a:ext cx="8229600" cy="6286544"/>
          </a:xfrm>
        </p:spPr>
        <p:txBody>
          <a:bodyPr/>
          <a:lstStyle/>
          <a:p>
            <a:r>
              <a:rPr lang="es-ES" dirty="0" smtClean="0"/>
              <a:t>La fibrosis quística puede alterar los resultados de los siguientes exámenes:</a:t>
            </a:r>
          </a:p>
          <a:p>
            <a:r>
              <a:rPr lang="es-ES" dirty="0" smtClean="0">
                <a:hlinkClick r:id="rId2"/>
              </a:rPr>
              <a:t>Tomografía computarizada</a:t>
            </a:r>
            <a:r>
              <a:rPr lang="es-ES" dirty="0" smtClean="0"/>
              <a:t> o </a:t>
            </a:r>
            <a:r>
              <a:rPr lang="es-ES" dirty="0" smtClean="0">
                <a:hlinkClick r:id="rId3"/>
              </a:rPr>
              <a:t>radiografía de tórax</a:t>
            </a:r>
            <a:r>
              <a:rPr lang="es-ES" dirty="0" smtClean="0"/>
              <a:t> </a:t>
            </a:r>
          </a:p>
          <a:p>
            <a:r>
              <a:rPr lang="es-ES" dirty="0" smtClean="0">
                <a:hlinkClick r:id="rId4"/>
              </a:rPr>
              <a:t>Examen de grasa fecal</a:t>
            </a:r>
            <a:r>
              <a:rPr lang="es-ES" dirty="0" smtClean="0"/>
              <a:t> </a:t>
            </a:r>
          </a:p>
          <a:p>
            <a:r>
              <a:rPr lang="es-ES" dirty="0" smtClean="0">
                <a:hlinkClick r:id="rId5"/>
              </a:rPr>
              <a:t>Pruebas de la función pulmonar</a:t>
            </a:r>
            <a:r>
              <a:rPr lang="es-ES" dirty="0" smtClean="0"/>
              <a:t> </a:t>
            </a:r>
          </a:p>
          <a:p>
            <a:r>
              <a:rPr lang="es-ES" dirty="0" smtClean="0"/>
              <a:t>Medición de la función pancreática </a:t>
            </a:r>
          </a:p>
          <a:p>
            <a:r>
              <a:rPr lang="es-ES" dirty="0" smtClean="0">
                <a:hlinkClick r:id="rId6"/>
              </a:rPr>
              <a:t>Tripsina y </a:t>
            </a:r>
            <a:r>
              <a:rPr lang="es-ES" dirty="0" err="1" smtClean="0">
                <a:hlinkClick r:id="rId6"/>
              </a:rPr>
              <a:t>quimiotripsina</a:t>
            </a:r>
            <a:r>
              <a:rPr lang="es-ES" dirty="0" smtClean="0">
                <a:hlinkClick r:id="rId6"/>
              </a:rPr>
              <a:t> en heces</a:t>
            </a:r>
            <a:r>
              <a:rPr lang="es-ES" dirty="0" smtClean="0"/>
              <a:t> </a:t>
            </a:r>
          </a:p>
          <a:p>
            <a:r>
              <a:rPr lang="es-ES" dirty="0" smtClean="0">
                <a:hlinkClick r:id="rId7"/>
              </a:rPr>
              <a:t>Examen de estimulación de secretina</a:t>
            </a:r>
            <a:r>
              <a:rPr lang="es-ES" dirty="0" smtClean="0"/>
              <a:t> </a:t>
            </a:r>
          </a:p>
          <a:p>
            <a:r>
              <a:rPr lang="es-ES" dirty="0" smtClean="0">
                <a:hlinkClick r:id="rId8"/>
              </a:rPr>
              <a:t>Tránsito </a:t>
            </a:r>
            <a:r>
              <a:rPr lang="es-ES" dirty="0" err="1" smtClean="0">
                <a:hlinkClick r:id="rId8"/>
              </a:rPr>
              <a:t>esofagogastroduodenal</a:t>
            </a:r>
            <a:r>
              <a:rPr lang="es-ES" dirty="0" smtClean="0"/>
              <a:t> </a:t>
            </a:r>
          </a:p>
          <a:p>
            <a:endParaRPr lang="es-ES" dirty="0"/>
          </a:p>
        </p:txBody>
      </p:sp>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TRATAMIENTO</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Un diagnóstico precoz de la fibrosis quística y un plan de tratamiento integral pueden mejorar tanto la supervivencia como la calidad de vida. Las clínicas especializadas en fibrosis quística pueden ser de ayuda y se pueden encontrar en muchas comunidades.</a:t>
            </a:r>
          </a:p>
          <a:p>
            <a:r>
              <a:rPr lang="es-ES" dirty="0" smtClean="0"/>
              <a:t>El tratamiento para los problemas pulmonares incluye:</a:t>
            </a:r>
          </a:p>
          <a:p>
            <a:r>
              <a:rPr lang="es-ES" dirty="0" smtClean="0"/>
              <a:t>Antibióticos para prevenir y tratar infecciones pulmonares y </a:t>
            </a:r>
            <a:r>
              <a:rPr lang="es-ES" dirty="0" err="1" smtClean="0"/>
              <a:t>sinusales</a:t>
            </a:r>
            <a:r>
              <a:rPr lang="es-ES" dirty="0" smtClean="0"/>
              <a:t> </a:t>
            </a:r>
          </a:p>
          <a:p>
            <a:r>
              <a:rPr lang="es-ES" dirty="0" smtClean="0"/>
              <a:t>Medicamentos para inhalar que ayuden a abrir las vías respiratorias </a:t>
            </a:r>
          </a:p>
          <a:p>
            <a:r>
              <a:rPr lang="es-ES" dirty="0" smtClean="0"/>
              <a:t>Terapia de reemplazo de la enzima </a:t>
            </a:r>
            <a:r>
              <a:rPr lang="es-ES" dirty="0" err="1" smtClean="0"/>
              <a:t>DNAasa</a:t>
            </a:r>
            <a:r>
              <a:rPr lang="es-ES" dirty="0" smtClean="0"/>
              <a:t> para diluir el moco y facilitar la expectoración </a:t>
            </a:r>
          </a:p>
          <a:p>
            <a:r>
              <a:rPr lang="es-ES" dirty="0" smtClean="0">
                <a:hlinkClick r:id="rId2"/>
              </a:rPr>
              <a:t>Trasplante de pulmón</a:t>
            </a:r>
            <a:r>
              <a:rPr lang="es-ES" dirty="0" smtClean="0"/>
              <a:t> en algunos casos </a:t>
            </a:r>
          </a:p>
          <a:p>
            <a:endParaRPr lang="es-ES" dirty="0"/>
          </a:p>
        </p:txBody>
      </p:sp>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097642"/>
          </a:xfrm>
        </p:spPr>
        <p:txBody>
          <a:bodyPr/>
          <a:lstStyle/>
          <a:p>
            <a:r>
              <a:rPr lang="es-ES" dirty="0" smtClean="0"/>
              <a:t>El tratamiento para los problemas intestinales y nutricionales puede incluir:</a:t>
            </a:r>
          </a:p>
          <a:p>
            <a:r>
              <a:rPr lang="es-ES" dirty="0" smtClean="0"/>
              <a:t>Una alimentación especial para ayudar con la nutrición (ver: </a:t>
            </a:r>
            <a:r>
              <a:rPr lang="es-ES" dirty="0" smtClean="0">
                <a:hlinkClick r:id="rId2"/>
              </a:rPr>
              <a:t>consideraciones nutricionales para la fibrosis quística</a:t>
            </a:r>
            <a:r>
              <a:rPr lang="es-ES" dirty="0" smtClean="0"/>
              <a:t>) </a:t>
            </a:r>
          </a:p>
          <a:p>
            <a:r>
              <a:rPr lang="es-ES" dirty="0" smtClean="0"/>
              <a:t>Enzimas pancreáticas para reponer las enzimas faltantes </a:t>
            </a:r>
          </a:p>
          <a:p>
            <a:r>
              <a:rPr lang="es-ES" dirty="0" smtClean="0"/>
              <a:t>Suplementos vitamínicos, especialmente de las vitaminas A, D, E y K</a:t>
            </a:r>
          </a:p>
          <a:p>
            <a:endParaRPr lang="es-ES" dirty="0"/>
          </a:p>
        </p:txBody>
      </p:sp>
    </p:spTree>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EXPECTATIVAS (PRONOSTICO)</a:t>
            </a:r>
            <a:endParaRPr lang="es-ES" dirty="0"/>
          </a:p>
        </p:txBody>
      </p:sp>
      <p:sp>
        <p:nvSpPr>
          <p:cNvPr id="3" name="2 Marcador de contenido"/>
          <p:cNvSpPr>
            <a:spLocks noGrp="1"/>
          </p:cNvSpPr>
          <p:nvPr>
            <p:ph idx="1"/>
          </p:nvPr>
        </p:nvSpPr>
        <p:spPr/>
        <p:txBody>
          <a:bodyPr/>
          <a:lstStyle/>
          <a:p>
            <a:r>
              <a:rPr lang="es-ES" dirty="0" smtClean="0"/>
              <a:t>Actualmente, el período de vida promedio para aquellos que llegan a la adultez es de aproximadamente 35 años, un aumento considerable registrado durante las últimas tres décadas.</a:t>
            </a:r>
          </a:p>
          <a:p>
            <a:r>
              <a:rPr lang="es-ES" dirty="0" smtClean="0"/>
              <a:t>La muerte generalmente es causada por complicaciones pulmonares.</a:t>
            </a:r>
          </a:p>
          <a:p>
            <a:endParaRPr lang="es-ES" dirty="0"/>
          </a:p>
        </p:txBody>
      </p:sp>
    </p:spTree>
  </p:cSld>
  <p:clrMapOvr>
    <a:masterClrMapping/>
  </p:clrMapOvr>
  <p:transition>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117</TotalTime>
  <Words>1467</Words>
  <Application>Microsoft Office PowerPoint</Application>
  <PresentationFormat>Presentación en pantalla (4:3)</PresentationFormat>
  <Paragraphs>77</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Brío</vt:lpstr>
      <vt:lpstr>FIBROSIS QUISTICA EN NIÑOS F.Q</vt:lpstr>
      <vt:lpstr>DEFINICION</vt:lpstr>
      <vt:lpstr>CAUSAS, INCIDENCIAS Y FACTORES DE RIESGO</vt:lpstr>
      <vt:lpstr>SINTOMAS</vt:lpstr>
      <vt:lpstr>SIGNOS Y EXAMENES</vt:lpstr>
      <vt:lpstr>Diapositiva 6</vt:lpstr>
      <vt:lpstr>TRATAMIENTO</vt:lpstr>
      <vt:lpstr>Diapositiva 8</vt:lpstr>
      <vt:lpstr>EXPECTATIVAS (PRONOSTICO)</vt:lpstr>
      <vt:lpstr>COMPLICACIONES</vt:lpstr>
      <vt:lpstr>SITUACIONES EN LA QUE SE REQUIERE ASISTENCIA MEDICA</vt:lpstr>
      <vt:lpstr>PREVENCION</vt:lpstr>
      <vt:lpstr>Diapositiva 13</vt:lpstr>
      <vt:lpstr>DEDOS EN PALILLO DE TAMBOR</vt:lpstr>
      <vt:lpstr>DRENAJE POSTULAR</vt:lpstr>
      <vt:lpstr>DEDOS MALFORMADOS</vt:lpstr>
      <vt:lpstr>Diapositiva 17</vt:lpstr>
      <vt:lpstr>Diapositiva 18</vt:lpstr>
      <vt:lpstr>Diapositiva 19</vt:lpstr>
      <vt:lpstr>Diapositiva 20</vt:lpstr>
      <vt:lpstr>Diapositiva 21</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FIBROSIS QUISTICA EN NIÑOS F.Q</dc:title>
  <dc:creator>Usuario</dc:creator>
  <cp:lastModifiedBy>Usuario</cp:lastModifiedBy>
  <cp:revision>12</cp:revision>
  <dcterms:created xsi:type="dcterms:W3CDTF">2009-03-25T00:57:28Z</dcterms:created>
  <dcterms:modified xsi:type="dcterms:W3CDTF">2009-03-25T02:54:38Z</dcterms:modified>
</cp:coreProperties>
</file>