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68179-EBBE-4D59-9AA5-2828E0045F77}" type="datetimeFigureOut">
              <a:rPr lang="es-CO" smtClean="0"/>
              <a:t>26/03/2009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1ADA83-BDB2-4C60-9739-EC4D8F7B7DC7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785918" y="642918"/>
            <a:ext cx="7358082" cy="1470025"/>
          </a:xfrm>
        </p:spPr>
        <p:txBody>
          <a:bodyPr>
            <a:normAutofit/>
          </a:bodyPr>
          <a:lstStyle/>
          <a:p>
            <a:pPr algn="l"/>
            <a:r>
              <a:rPr lang="es-CO" sz="4400" dirty="0" smtClean="0"/>
              <a:t>HIPERTENSIÓN ARTERIAL</a:t>
            </a:r>
            <a:endParaRPr lang="es-CO" sz="4400" dirty="0"/>
          </a:p>
        </p:txBody>
      </p:sp>
      <p:pic>
        <p:nvPicPr>
          <p:cNvPr id="10" name="Picture 9" descr="http://abc.gov.ar/paginaescuela/0030is0035/bioweb/apoyobio1_archivos/SOFT02/Circulatorio9/circula_htm/Archivos/Vasos%20sanguineos_archivos/image0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14686"/>
            <a:ext cx="35719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1362456"/>
          </a:xfrm>
        </p:spPr>
        <p:txBody>
          <a:bodyPr/>
          <a:lstStyle/>
          <a:p>
            <a:pPr algn="ctr"/>
            <a:r>
              <a:rPr lang="es-CO" dirty="0" smtClean="0"/>
              <a:t>COMPLICACIONES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796038"/>
          </a:xfrm>
        </p:spPr>
        <p:txBody>
          <a:bodyPr>
            <a:normAutofit/>
          </a:bodyPr>
          <a:lstStyle/>
          <a:p>
            <a:r>
              <a:rPr lang="es-CO" dirty="0" smtClean="0"/>
              <a:t>A  órganos blancos como:</a:t>
            </a:r>
          </a:p>
          <a:p>
            <a:r>
              <a:rPr lang="es-CO" dirty="0" smtClean="0"/>
              <a:t>Ojo</a:t>
            </a:r>
          </a:p>
          <a:p>
            <a:r>
              <a:rPr lang="es-CO" dirty="0" err="1" smtClean="0"/>
              <a:t>Riñon</a:t>
            </a:r>
            <a:endParaRPr lang="es-CO" dirty="0" smtClean="0"/>
          </a:p>
          <a:p>
            <a:r>
              <a:rPr lang="es-CO" dirty="0" smtClean="0"/>
              <a:t>Corazón</a:t>
            </a:r>
          </a:p>
          <a:p>
            <a:r>
              <a:rPr lang="es-CO" dirty="0" smtClean="0"/>
              <a:t>Cerebro</a:t>
            </a:r>
          </a:p>
          <a:p>
            <a:r>
              <a:rPr lang="es-CO" dirty="0" smtClean="0"/>
              <a:t>Miembros inferiores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TRATAMIENTO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Control de la dieta: no excederse en el consumo</a:t>
            </a:r>
          </a:p>
          <a:p>
            <a:r>
              <a:rPr lang="es-CO" dirty="0" smtClean="0"/>
              <a:t>Hacer  ejercicio</a:t>
            </a:r>
          </a:p>
          <a:p>
            <a:r>
              <a:rPr lang="es-CO" dirty="0" smtClean="0"/>
              <a:t>Importancia de lo farmacológico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1362456"/>
          </a:xfrm>
        </p:spPr>
        <p:txBody>
          <a:bodyPr/>
          <a:lstStyle/>
          <a:p>
            <a:pPr algn="ctr"/>
            <a:r>
              <a:rPr lang="es-CO" dirty="0" smtClean="0"/>
              <a:t>Presión arterial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type="body" idx="1"/>
          </p:nvPr>
        </p:nvSpPr>
        <p:spPr>
          <a:xfrm>
            <a:off x="500034" y="2214554"/>
            <a:ext cx="7772400" cy="4143404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Es la fuerza que ejerce las sangre sobre las paredes de las arterias. </a:t>
            </a:r>
          </a:p>
          <a:p>
            <a:pPr>
              <a:buNone/>
            </a:pPr>
            <a:r>
              <a:rPr lang="es-CO" dirty="0" smtClean="0"/>
              <a:t>Se da por dos factores que son:</a:t>
            </a:r>
          </a:p>
          <a:p>
            <a:pPr>
              <a:buFontTx/>
              <a:buChar char="-"/>
            </a:pPr>
            <a:r>
              <a:rPr lang="es-CO" dirty="0" smtClean="0"/>
              <a:t>Caudal </a:t>
            </a:r>
            <a:r>
              <a:rPr lang="es-CO" dirty="0" err="1" smtClean="0"/>
              <a:t>sanguineo</a:t>
            </a:r>
            <a:r>
              <a:rPr lang="es-CO" dirty="0" smtClean="0"/>
              <a:t> o volumen </a:t>
            </a:r>
            <a:r>
              <a:rPr lang="es-CO" dirty="0" err="1" smtClean="0"/>
              <a:t>sanguineo</a:t>
            </a:r>
            <a:endParaRPr lang="es-CO" dirty="0" smtClean="0"/>
          </a:p>
          <a:p>
            <a:pPr>
              <a:buFontTx/>
              <a:buChar char="-"/>
            </a:pPr>
            <a:r>
              <a:rPr lang="es-CO" dirty="0" smtClean="0"/>
              <a:t>-resistencia de las paredes de las arterias a una normal </a:t>
            </a:r>
            <a:r>
              <a:rPr lang="es-CO" dirty="0" err="1" smtClean="0"/>
              <a:t>circulacion</a:t>
            </a:r>
            <a:r>
              <a:rPr lang="es-CO" dirty="0" smtClean="0"/>
              <a:t>.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PA = RVP x  GC 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510286"/>
          </a:xfrm>
        </p:spPr>
        <p:txBody>
          <a:bodyPr>
            <a:normAutofit lnSpcReduction="10000"/>
          </a:bodyPr>
          <a:lstStyle/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 GC = Vs   x   </a:t>
            </a:r>
            <a:r>
              <a:rPr lang="es-CO" dirty="0" err="1" smtClean="0"/>
              <a:t>Fc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No se pueden alterar ninguno de los factores mencionados ya que eso traería como consecuencia alteraciones en la </a:t>
            </a:r>
            <a:r>
              <a:rPr lang="es-CO" dirty="0" err="1" smtClean="0"/>
              <a:t>presion</a:t>
            </a:r>
            <a:r>
              <a:rPr lang="es-CO" dirty="0" smtClean="0"/>
              <a:t> arterial.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  CIRCULACION 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3357562"/>
            <a:ext cx="7772400" cy="2786082"/>
          </a:xfrm>
        </p:spPr>
        <p:txBody>
          <a:bodyPr>
            <a:normAutofit/>
          </a:bodyPr>
          <a:lstStyle/>
          <a:p>
            <a:r>
              <a:rPr lang="es-CO" sz="2800" dirty="0" err="1" smtClean="0"/>
              <a:t>Sistole</a:t>
            </a:r>
            <a:r>
              <a:rPr lang="es-CO" sz="2800" dirty="0" smtClean="0"/>
              <a:t>= </a:t>
            </a:r>
            <a:r>
              <a:rPr lang="es-CO" sz="2800" dirty="0" err="1" smtClean="0"/>
              <a:t>contraccion</a:t>
            </a:r>
            <a:r>
              <a:rPr lang="es-CO" sz="2800" dirty="0" smtClean="0"/>
              <a:t>                </a:t>
            </a:r>
            <a:r>
              <a:rPr lang="es-CO" sz="2800" dirty="0" err="1" smtClean="0"/>
              <a:t>Diastole</a:t>
            </a:r>
            <a:r>
              <a:rPr lang="es-CO" sz="2800" dirty="0" smtClean="0"/>
              <a:t>= </a:t>
            </a:r>
            <a:r>
              <a:rPr lang="es-CO" sz="2800" dirty="0" err="1" smtClean="0"/>
              <a:t>relajacion</a:t>
            </a:r>
            <a:endParaRPr lang="es-CO" sz="2800" dirty="0" smtClean="0"/>
          </a:p>
          <a:p>
            <a:endParaRPr lang="es-CO" sz="2800" dirty="0" smtClean="0"/>
          </a:p>
          <a:p>
            <a:r>
              <a:rPr lang="es-CO" sz="2800" dirty="0" smtClean="0"/>
              <a:t>Sangre venosa que llega  a recibir oxigeno de los pulmones para salir eyectada por el ventrículo izquierdo.</a:t>
            </a:r>
            <a:endParaRPr lang="es-CO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7772400" cy="1362456"/>
          </a:xfrm>
        </p:spPr>
        <p:txBody>
          <a:bodyPr/>
          <a:lstStyle/>
          <a:p>
            <a:pPr algn="ctr"/>
            <a:r>
              <a:rPr lang="es-CO" dirty="0" smtClean="0"/>
              <a:t> PULSO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7772400" cy="3357586"/>
          </a:xfrm>
        </p:spPr>
        <p:txBody>
          <a:bodyPr/>
          <a:lstStyle/>
          <a:p>
            <a:r>
              <a:rPr lang="es-CO" sz="2800" dirty="0" err="1" smtClean="0"/>
              <a:t>Carotidio</a:t>
            </a:r>
            <a:r>
              <a:rPr lang="es-CO" sz="2800" dirty="0" smtClean="0"/>
              <a:t>: en el cuello </a:t>
            </a:r>
          </a:p>
          <a:p>
            <a:r>
              <a:rPr lang="es-CO" sz="2800" dirty="0" smtClean="0"/>
              <a:t>Radial: en la muñeca</a:t>
            </a:r>
          </a:p>
          <a:p>
            <a:r>
              <a:rPr lang="es-CO" sz="2800" dirty="0" err="1" smtClean="0"/>
              <a:t>Pupliteo</a:t>
            </a:r>
            <a:r>
              <a:rPr lang="es-CO" sz="2800" dirty="0" smtClean="0"/>
              <a:t>: posterior a la rodilla</a:t>
            </a:r>
          </a:p>
          <a:p>
            <a:r>
              <a:rPr lang="es-CO" sz="2800" dirty="0" err="1" smtClean="0"/>
              <a:t>Tibial</a:t>
            </a:r>
            <a:r>
              <a:rPr lang="es-CO" sz="2800" dirty="0" smtClean="0"/>
              <a:t>: anterior y posterior</a:t>
            </a:r>
          </a:p>
          <a:p>
            <a:r>
              <a:rPr lang="es-CO" sz="2800" dirty="0" smtClean="0"/>
              <a:t>Pedio: inicio del pie</a:t>
            </a:r>
          </a:p>
          <a:p>
            <a:r>
              <a:rPr lang="es-CO" dirty="0" smtClean="0"/>
              <a:t> 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362456"/>
          </a:xfrm>
        </p:spPr>
        <p:txBody>
          <a:bodyPr/>
          <a:lstStyle/>
          <a:p>
            <a:pPr algn="ctr"/>
            <a:r>
              <a:rPr lang="es-CO" dirty="0" err="1" smtClean="0"/>
              <a:t>Esfingomanómetro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1785926"/>
            <a:ext cx="7772400" cy="4429156"/>
          </a:xfrm>
        </p:spPr>
        <p:txBody>
          <a:bodyPr>
            <a:noAutofit/>
          </a:bodyPr>
          <a:lstStyle/>
          <a:p>
            <a:r>
              <a:rPr lang="es-CO" sz="2400" dirty="0" smtClean="0"/>
              <a:t>Se compone de:</a:t>
            </a:r>
          </a:p>
          <a:p>
            <a:endParaRPr lang="es-CO" sz="2400" dirty="0" smtClean="0"/>
          </a:p>
          <a:p>
            <a:r>
              <a:rPr lang="es-CO" sz="2400" dirty="0" smtClean="0"/>
              <a:t> </a:t>
            </a:r>
          </a:p>
          <a:p>
            <a:r>
              <a:rPr lang="es-CO" sz="2400" dirty="0" smtClean="0"/>
              <a:t>manguito</a:t>
            </a:r>
          </a:p>
          <a:p>
            <a:endParaRPr lang="es-CO" sz="2400" dirty="0" smtClean="0"/>
          </a:p>
          <a:p>
            <a:r>
              <a:rPr lang="es-CO" sz="2400" dirty="0" smtClean="0"/>
              <a:t>                                       brazalete </a:t>
            </a:r>
          </a:p>
          <a:p>
            <a:endParaRPr lang="es-CO" sz="2400" dirty="0" smtClean="0"/>
          </a:p>
          <a:p>
            <a:r>
              <a:rPr lang="es-CO" sz="2400" dirty="0" smtClean="0"/>
              <a:t>                                                                              </a:t>
            </a:r>
            <a:r>
              <a:rPr lang="es-CO" sz="2400" dirty="0" err="1" smtClean="0"/>
              <a:t>manometro</a:t>
            </a:r>
            <a:r>
              <a:rPr lang="es-CO" sz="2400" dirty="0" smtClean="0"/>
              <a:t>.</a:t>
            </a:r>
            <a:endParaRPr lang="es-CO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1362456"/>
          </a:xfrm>
        </p:spPr>
        <p:txBody>
          <a:bodyPr/>
          <a:lstStyle/>
          <a:p>
            <a:pPr algn="ctr"/>
            <a:r>
              <a:rPr lang="es-CO" dirty="0" smtClean="0"/>
              <a:t>CIFRAS ARTERIALES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285992"/>
            <a:ext cx="7772400" cy="3429024"/>
          </a:xfrm>
        </p:spPr>
        <p:txBody>
          <a:bodyPr/>
          <a:lstStyle/>
          <a:p>
            <a:r>
              <a:rPr lang="es-CO" dirty="0" smtClean="0"/>
              <a:t>120       </a:t>
            </a:r>
            <a:r>
              <a:rPr lang="es-CO" dirty="0" err="1" smtClean="0"/>
              <a:t>Sistolico</a:t>
            </a:r>
            <a:r>
              <a:rPr lang="es-CO" dirty="0" smtClean="0"/>
              <a:t>                        80 </a:t>
            </a:r>
            <a:r>
              <a:rPr lang="es-CO" dirty="0" err="1" smtClean="0"/>
              <a:t>Diastolico</a:t>
            </a:r>
            <a:r>
              <a:rPr lang="es-CO" dirty="0" smtClean="0"/>
              <a:t>         = Normal</a:t>
            </a:r>
          </a:p>
          <a:p>
            <a:r>
              <a:rPr lang="es-CO" dirty="0" smtClean="0"/>
              <a:t>130-139 </a:t>
            </a:r>
            <a:r>
              <a:rPr lang="es-CO" dirty="0" err="1" smtClean="0"/>
              <a:t>Sistolico</a:t>
            </a:r>
            <a:r>
              <a:rPr lang="es-CO" dirty="0" smtClean="0"/>
              <a:t>                 80-89  </a:t>
            </a:r>
            <a:r>
              <a:rPr lang="es-CO" dirty="0" err="1" smtClean="0"/>
              <a:t>Diastolico</a:t>
            </a:r>
            <a:r>
              <a:rPr lang="es-CO" dirty="0" smtClean="0"/>
              <a:t>      =</a:t>
            </a:r>
            <a:r>
              <a:rPr lang="es-CO" dirty="0" err="1" smtClean="0"/>
              <a:t>Prehipertension</a:t>
            </a:r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140-159 </a:t>
            </a:r>
            <a:r>
              <a:rPr lang="es-CO" dirty="0" err="1" smtClean="0"/>
              <a:t>Sistolico</a:t>
            </a:r>
            <a:r>
              <a:rPr lang="es-CO" dirty="0" smtClean="0"/>
              <a:t>                 90-99 </a:t>
            </a:r>
            <a:r>
              <a:rPr lang="es-CO" dirty="0" err="1" smtClean="0"/>
              <a:t>Diastolico</a:t>
            </a:r>
            <a:r>
              <a:rPr lang="es-CO" dirty="0" smtClean="0"/>
              <a:t>       = </a:t>
            </a:r>
            <a:r>
              <a:rPr lang="es-CO" dirty="0" err="1" smtClean="0"/>
              <a:t>Hipertension</a:t>
            </a:r>
            <a:r>
              <a:rPr lang="es-CO" dirty="0" smtClean="0"/>
              <a:t> 1</a:t>
            </a:r>
          </a:p>
          <a:p>
            <a:r>
              <a:rPr lang="es-CO" dirty="0" smtClean="0"/>
              <a:t>160        </a:t>
            </a:r>
            <a:r>
              <a:rPr lang="es-CO" dirty="0" err="1" smtClean="0"/>
              <a:t>Sistolico</a:t>
            </a:r>
            <a:r>
              <a:rPr lang="es-CO" dirty="0" smtClean="0"/>
              <a:t>                    100  </a:t>
            </a:r>
            <a:r>
              <a:rPr lang="es-CO" dirty="0" err="1" smtClean="0"/>
              <a:t>Diastolico</a:t>
            </a:r>
            <a:r>
              <a:rPr lang="es-CO" dirty="0" smtClean="0"/>
              <a:t>       = </a:t>
            </a:r>
            <a:r>
              <a:rPr lang="es-CO" dirty="0" err="1" smtClean="0"/>
              <a:t>Hipertension</a:t>
            </a:r>
            <a:r>
              <a:rPr lang="es-CO" dirty="0" smtClean="0"/>
              <a:t> 2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85794"/>
            <a:ext cx="7772400" cy="1362456"/>
          </a:xfrm>
        </p:spPr>
        <p:txBody>
          <a:bodyPr/>
          <a:lstStyle/>
          <a:p>
            <a:pPr algn="ctr"/>
            <a:r>
              <a:rPr lang="es-CO" dirty="0" smtClean="0"/>
              <a:t>CAUSAS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67476"/>
          </a:xfrm>
        </p:spPr>
        <p:txBody>
          <a:bodyPr/>
          <a:lstStyle/>
          <a:p>
            <a:r>
              <a:rPr lang="es-CO" dirty="0" smtClean="0"/>
              <a:t>Hipertensión primaria.</a:t>
            </a:r>
          </a:p>
          <a:p>
            <a:r>
              <a:rPr lang="es-CO" dirty="0" smtClean="0"/>
              <a:t>Hipertensión secundaria.</a:t>
            </a:r>
          </a:p>
          <a:p>
            <a:r>
              <a:rPr lang="es-CO" dirty="0" smtClean="0"/>
              <a:t>Viscosidad</a:t>
            </a:r>
          </a:p>
          <a:p>
            <a:r>
              <a:rPr lang="es-CO" dirty="0" smtClean="0"/>
              <a:t>Disminución del diámetro de las arterias</a:t>
            </a:r>
          </a:p>
          <a:p>
            <a:r>
              <a:rPr lang="es-CO" dirty="0" smtClean="0"/>
              <a:t>Longitud de los capilares.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COMPENSACIONES DEL CORAZÓN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67476"/>
          </a:xfrm>
        </p:spPr>
        <p:txBody>
          <a:bodyPr/>
          <a:lstStyle/>
          <a:p>
            <a:r>
              <a:rPr lang="es-CO" dirty="0" err="1" smtClean="0"/>
              <a:t>Frecuancia</a:t>
            </a:r>
            <a:r>
              <a:rPr lang="es-CO" dirty="0" smtClean="0"/>
              <a:t> cardiaca                              fuerza de eyección</a:t>
            </a:r>
          </a:p>
          <a:p>
            <a:r>
              <a:rPr lang="es-CO" dirty="0" smtClean="0"/>
              <a:t>Anemia----alto gasto                            cuando las paredes de las</a:t>
            </a:r>
          </a:p>
          <a:p>
            <a:r>
              <a:rPr lang="es-CO" dirty="0" smtClean="0"/>
              <a:t>Aumento de sangre                              arterias </a:t>
            </a:r>
            <a:r>
              <a:rPr lang="es-CO" dirty="0" err="1" smtClean="0"/>
              <a:t>estan</a:t>
            </a:r>
            <a:r>
              <a:rPr lang="es-CO" dirty="0" smtClean="0"/>
              <a:t> en </a:t>
            </a:r>
          </a:p>
          <a:p>
            <a:r>
              <a:rPr lang="es-CO" dirty="0" smtClean="0"/>
              <a:t>Y </a:t>
            </a:r>
            <a:r>
              <a:rPr lang="es-CO" dirty="0" err="1" smtClean="0"/>
              <a:t>dismunucion</a:t>
            </a:r>
            <a:r>
              <a:rPr lang="es-CO" dirty="0" smtClean="0"/>
              <a:t> de                                 resistencia</a:t>
            </a:r>
          </a:p>
          <a:p>
            <a:r>
              <a:rPr lang="es-CO" dirty="0" err="1" smtClean="0"/>
              <a:t>globulos</a:t>
            </a:r>
            <a:r>
              <a:rPr lang="es-CO" dirty="0" smtClean="0"/>
              <a:t> rojos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249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HIPERTENSIÓN ARTERIAL</vt:lpstr>
      <vt:lpstr>Presión arterial</vt:lpstr>
      <vt:lpstr> PA = RVP x  GC </vt:lpstr>
      <vt:lpstr>  CIRCULACION </vt:lpstr>
      <vt:lpstr> PULSO</vt:lpstr>
      <vt:lpstr>Esfingomanómetro </vt:lpstr>
      <vt:lpstr>CIFRAS ARTERIALES</vt:lpstr>
      <vt:lpstr>CAUSAS</vt:lpstr>
      <vt:lpstr>COMPENSACIONES DEL CORAZÓN</vt:lpstr>
      <vt:lpstr>COMPLICACIONES</vt:lpstr>
      <vt:lpstr>TRATAMIENTO</vt:lpstr>
    </vt:vector>
  </TitlesOfParts>
  <Company>Familiar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Andres</dc:creator>
  <cp:lastModifiedBy>Andres</cp:lastModifiedBy>
  <cp:revision>49</cp:revision>
  <dcterms:created xsi:type="dcterms:W3CDTF">2009-03-26T09:24:14Z</dcterms:created>
  <dcterms:modified xsi:type="dcterms:W3CDTF">2009-03-26T10:14:04Z</dcterms:modified>
</cp:coreProperties>
</file>