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72" r:id="rId6"/>
    <p:sldId id="273" r:id="rId7"/>
    <p:sldId id="284" r:id="rId8"/>
    <p:sldId id="262" r:id="rId9"/>
    <p:sldId id="261" r:id="rId10"/>
    <p:sldId id="283" r:id="rId11"/>
    <p:sldId id="263" r:id="rId12"/>
    <p:sldId id="264" r:id="rId13"/>
    <p:sldId id="267" r:id="rId14"/>
    <p:sldId id="275" r:id="rId15"/>
    <p:sldId id="277" r:id="rId16"/>
    <p:sldId id="287" r:id="rId17"/>
    <p:sldId id="268" r:id="rId18"/>
    <p:sldId id="274" r:id="rId19"/>
    <p:sldId id="278" r:id="rId20"/>
    <p:sldId id="285" r:id="rId21"/>
    <p:sldId id="282" r:id="rId22"/>
    <p:sldId id="286" r:id="rId23"/>
  </p:sldIdLst>
  <p:sldSz cx="9144000" cy="6858000" type="letter"/>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28" autoAdjust="0"/>
    <p:restoredTop sz="94660"/>
  </p:normalViewPr>
  <p:slideViewPr>
    <p:cSldViewPr>
      <p:cViewPr varScale="1">
        <p:scale>
          <a:sx n="70" d="100"/>
          <a:sy n="70" d="100"/>
        </p:scale>
        <p:origin x="-5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8" name="7 Marcador de número de diapositiva"/>
          <p:cNvSpPr>
            <a:spLocks noGrp="1"/>
          </p:cNvSpPr>
          <p:nvPr>
            <p:ph type="sldNum" sz="quarter" idx="11"/>
          </p:nvPr>
        </p:nvSpPr>
        <p:spPr/>
        <p:txBody>
          <a:bodyPr/>
          <a:lstStyle/>
          <a:p>
            <a:fld id="{51EEE5FA-1627-4982-82BC-4A4B5D5EA283}" type="slidenum">
              <a:rPr lang="es-CO" smtClean="0"/>
              <a:t>‹Nº›</a:t>
            </a:fld>
            <a:endParaRPr lang="es-CO"/>
          </a:p>
        </p:txBody>
      </p:sp>
      <p:sp>
        <p:nvSpPr>
          <p:cNvPr id="9" name="8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88D9B37-F3DC-4341-A4E1-C6B0106C9A8D}" type="datetimeFigureOut">
              <a:rPr lang="es-CO" smtClean="0"/>
              <a:t>25/03/2009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156448" y="6422064"/>
            <a:ext cx="762000" cy="365125"/>
          </a:xfrm>
        </p:spPr>
        <p:txBody>
          <a:bodyPr/>
          <a:lstStyle/>
          <a:p>
            <a:fld id="{51EEE5FA-1627-4982-82BC-4A4B5D5EA283}"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988D9B37-F3DC-4341-A4E1-C6B0106C9A8D}" type="datetimeFigureOut">
              <a:rPr lang="es-CO" smtClean="0"/>
              <a:t>25/03/2009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1EEE5FA-1627-4982-82BC-4A4B5D5EA283}"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88D9B37-F3DC-4341-A4E1-C6B0106C9A8D}" type="datetimeFigureOut">
              <a:rPr lang="es-CO" smtClean="0"/>
              <a:t>25/03/2009</a:t>
            </a:fld>
            <a:endParaRPr lang="es-CO"/>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O"/>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1EEE5FA-1627-4982-82BC-4A4B5D5EA283}"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www.cepis.ops-oms.org/" TargetMode="External"/><Relationship Id="rId3" Type="http://schemas.openxmlformats.org/officeDocument/2006/relationships/hyperlink" Target="http://ruaunalm.blogspot.com/" TargetMode="External"/><Relationship Id="rId7" Type="http://schemas.openxmlformats.org/officeDocument/2006/relationships/hyperlink" Target="http://www.peruecologico.com.pe/" TargetMode="External"/><Relationship Id="rId2" Type="http://schemas.openxmlformats.org/officeDocument/2006/relationships/hyperlink" Target="http://www2.uah.es/tejedor_bio/bioquimica_ambiental/T1.htm" TargetMode="External"/><Relationship Id="rId1" Type="http://schemas.openxmlformats.org/officeDocument/2006/relationships/slideLayout" Target="../slideLayouts/slideLayout2.xml"/><Relationship Id="rId6" Type="http://schemas.openxmlformats.org/officeDocument/2006/relationships/hyperlink" Target="http://es.wikipedia.org/" TargetMode="External"/><Relationship Id="rId5" Type="http://schemas.openxmlformats.org/officeDocument/2006/relationships/hyperlink" Target="http://images.google.com.co/" TargetMode="External"/><Relationship Id="rId10" Type="http://schemas.openxmlformats.org/officeDocument/2006/relationships/hyperlink" Target="http://www.tendencias21.net/" TargetMode="External"/><Relationship Id="rId4" Type="http://schemas.openxmlformats.org/officeDocument/2006/relationships/hyperlink" Target="http://weblogs.madrimasd.org/universo/archive/2009/01/27/75284.aspx" TargetMode="External"/><Relationship Id="rId9" Type="http://schemas.openxmlformats.org/officeDocument/2006/relationships/hyperlink" Target="http://www.deigualaigual.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CONTAMINACION AMBIENTAL</a:t>
            </a:r>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EFECTOS DE LA CONTAMINACION</a:t>
            </a:r>
            <a:endParaRPr lang="es-CO" dirty="0"/>
          </a:p>
        </p:txBody>
      </p:sp>
      <p:sp>
        <p:nvSpPr>
          <p:cNvPr id="3" name="2 Marcador de contenido"/>
          <p:cNvSpPr>
            <a:spLocks noGrp="1"/>
          </p:cNvSpPr>
          <p:nvPr>
            <p:ph idx="1"/>
          </p:nvPr>
        </p:nvSpPr>
        <p:spPr>
          <a:xfrm>
            <a:off x="0" y="1643050"/>
            <a:ext cx="6643702" cy="4525963"/>
          </a:xfrm>
        </p:spPr>
        <p:txBody>
          <a:bodyPr>
            <a:normAutofit fontScale="85000" lnSpcReduction="10000"/>
          </a:bodyPr>
          <a:lstStyle/>
          <a:p>
            <a:pPr algn="just">
              <a:buNone/>
            </a:pPr>
            <a:r>
              <a:rPr lang="es-CO" dirty="0" smtClean="0"/>
              <a:t>	Los </a:t>
            </a:r>
            <a:r>
              <a:rPr lang="es-CO" dirty="0" smtClean="0"/>
              <a:t>efectos se manifiestan por las alteraciones en los ecosistemas; en la generación y propagación de enfermedades en los seres vivos, muerte masiva y, en casos extremos, la desaparición de especies animales y vegetales; inhibición de sistemas productivos y, en general, degradación de la calidad de vida (salud, aire puro, agua limpia, recreación, disfrute de la naturaleza, etc.).</a:t>
            </a:r>
            <a:br>
              <a:rPr lang="es-CO" dirty="0" smtClean="0"/>
            </a:br>
            <a:endParaRPr lang="es-CO" dirty="0"/>
          </a:p>
        </p:txBody>
      </p:sp>
      <p:pic>
        <p:nvPicPr>
          <p:cNvPr id="96258" name="Picture 2" descr="Calentamiento Global, soluciones inmediatas al cambio climático"/>
          <p:cNvPicPr>
            <a:picLocks noChangeAspect="1" noChangeArrowheads="1"/>
          </p:cNvPicPr>
          <p:nvPr/>
        </p:nvPicPr>
        <p:blipFill>
          <a:blip r:embed="rId2"/>
          <a:srcRect/>
          <a:stretch>
            <a:fillRect/>
          </a:stretch>
        </p:blipFill>
        <p:spPr bwMode="auto">
          <a:xfrm>
            <a:off x="6715140" y="2428868"/>
            <a:ext cx="2286000" cy="39544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b="1" dirty="0" smtClean="0"/>
              <a:t>EFECTOS EN LA SALUD</a:t>
            </a:r>
            <a:endParaRPr lang="es-CO" dirty="0"/>
          </a:p>
        </p:txBody>
      </p:sp>
      <p:sp>
        <p:nvSpPr>
          <p:cNvPr id="3" name="2 Marcador de contenido"/>
          <p:cNvSpPr>
            <a:spLocks noGrp="1"/>
          </p:cNvSpPr>
          <p:nvPr>
            <p:ph idx="1"/>
          </p:nvPr>
        </p:nvSpPr>
        <p:spPr/>
        <p:txBody>
          <a:bodyPr>
            <a:normAutofit fontScale="70000" lnSpcReduction="20000"/>
          </a:bodyPr>
          <a:lstStyle/>
          <a:p>
            <a:pPr algn="just">
              <a:buNone/>
            </a:pPr>
            <a:r>
              <a:rPr lang="es-CO" dirty="0" smtClean="0"/>
              <a:t>	La </a:t>
            </a:r>
            <a:r>
              <a:rPr lang="es-CO" dirty="0" smtClean="0"/>
              <a:t>contaminación ambiental de las grandes ciudades afecta la salud cardiovascular. Se comprobó que existe una relación directa entre el aumento de las partículas contaminantes del aire de la ciudad y el engrosamiento de la pared interna de las </a:t>
            </a:r>
            <a:r>
              <a:rPr lang="es-CO" dirty="0" smtClean="0"/>
              <a:t>arterias 	que </a:t>
            </a:r>
            <a:r>
              <a:rPr lang="es-CO" dirty="0" smtClean="0"/>
              <a:t>conduce finalmente al desarrollo de afecciones cardiovasculares agudas, como el </a:t>
            </a:r>
            <a:r>
              <a:rPr lang="es-CO" dirty="0" smtClean="0"/>
              <a:t>infarto</a:t>
            </a:r>
          </a:p>
          <a:p>
            <a:pPr algn="just">
              <a:buNone/>
            </a:pPr>
            <a:endParaRPr lang="es-CO" dirty="0" smtClean="0"/>
          </a:p>
          <a:p>
            <a:pPr algn="just">
              <a:buNone/>
            </a:pPr>
            <a:r>
              <a:rPr lang="es-CO" dirty="0" smtClean="0"/>
              <a:t>	Otro </a:t>
            </a:r>
            <a:r>
              <a:rPr lang="es-CO" dirty="0" smtClean="0"/>
              <a:t>de los efectos es el debilitamiento de la capa de ozono, que protege a los seres vivos de la radiación ultravioleta del Sol, debido a la destrucción del ozono estratosférico por Cl y Br procedentes de la contaminación; o el calentamiento global provocado por el aumento de la concentración de CO2 atmosférico que acompaña a la combustión masiva de materiales fósiles</a:t>
            </a:r>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EFECTOS DE LA RADIACTIVIDAD </a:t>
            </a:r>
            <a:endParaRPr lang="es-CO" dirty="0"/>
          </a:p>
        </p:txBody>
      </p:sp>
      <p:sp>
        <p:nvSpPr>
          <p:cNvPr id="3" name="2 Marcador de contenido"/>
          <p:cNvSpPr>
            <a:spLocks noGrp="1"/>
          </p:cNvSpPr>
          <p:nvPr>
            <p:ph idx="1"/>
          </p:nvPr>
        </p:nvSpPr>
        <p:spPr/>
        <p:txBody>
          <a:bodyPr>
            <a:normAutofit fontScale="92500"/>
          </a:bodyPr>
          <a:lstStyle/>
          <a:p>
            <a:pPr algn="just">
              <a:buNone/>
            </a:pPr>
            <a:r>
              <a:rPr lang="es-CO" dirty="0" smtClean="0"/>
              <a:t>	Los </a:t>
            </a:r>
            <a:r>
              <a:rPr lang="es-CO" dirty="0" smtClean="0"/>
              <a:t>efectos de la radiactividad en los seres vivos son dañinos para su integridad física. Pueden ser inmediatos o tardíos, según la dosis. Cuando el organismo humano recibe de golpe altas dosis de radiación, puede sobrevenir la muerte. Cantidades altas recibidas en fracciones pequeñas y espaciadas producen efectos tardíos, como la leucemia, cánceres, cataratas y otros procesos degenerativos</a:t>
            </a:r>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CAMBIOS CLIMATICOS POR LA CONTAMINACION AMBIENTAL </a:t>
            </a:r>
            <a:endParaRPr lang="es-CO" dirty="0"/>
          </a:p>
        </p:txBody>
      </p:sp>
      <p:sp>
        <p:nvSpPr>
          <p:cNvPr id="3" name="2 Marcador de contenido"/>
          <p:cNvSpPr>
            <a:spLocks noGrp="1"/>
          </p:cNvSpPr>
          <p:nvPr>
            <p:ph idx="1"/>
          </p:nvPr>
        </p:nvSpPr>
        <p:spPr>
          <a:xfrm>
            <a:off x="457200" y="1928802"/>
            <a:ext cx="7467600" cy="4197361"/>
          </a:xfrm>
        </p:spPr>
        <p:txBody>
          <a:bodyPr>
            <a:normAutofit fontScale="70000" lnSpcReduction="20000"/>
          </a:bodyPr>
          <a:lstStyle/>
          <a:p>
            <a:pPr algn="just">
              <a:buNone/>
            </a:pPr>
            <a:r>
              <a:rPr lang="es-CO" dirty="0" smtClean="0"/>
              <a:t>	</a:t>
            </a:r>
            <a:r>
              <a:rPr lang="es-CO" dirty="0" smtClean="0"/>
              <a:t>El cambio climático, inducido por la actividad del ser humano, supone que la temperatura media del planeta aumentó 0,6 grados en el S.XX. La temperatura media del planeta subirá entre 1,4 y 5,8 grados entre 1990 y 2100. En el mismo período, el nivel medio del mar aumentará entre 0,09 y 0,88 metros. El aumento del S.XX no se ha dado en ninguno de los últimos diez siglos</a:t>
            </a:r>
            <a:r>
              <a:rPr lang="es-CO" dirty="0" smtClean="0"/>
              <a:t>.</a:t>
            </a:r>
          </a:p>
          <a:p>
            <a:pPr algn="just">
              <a:buNone/>
            </a:pPr>
            <a:r>
              <a:rPr lang="es-CO" dirty="0" smtClean="0"/>
              <a:t>	</a:t>
            </a:r>
          </a:p>
          <a:p>
            <a:pPr algn="just">
              <a:buNone/>
            </a:pPr>
            <a:r>
              <a:rPr lang="es-CO" dirty="0" smtClean="0"/>
              <a:t>	</a:t>
            </a:r>
            <a:r>
              <a:rPr lang="es-CO" dirty="0" smtClean="0"/>
              <a:t>La </a:t>
            </a:r>
            <a:r>
              <a:rPr lang="es-CO" dirty="0" smtClean="0"/>
              <a:t>cubierta de nieve y hielo ha disminuido en un 10% desde finales de los 60. Igualmente, se observa una reducción de los glaciares a lo largo del S.XX. Ha aumentado la temperatura superficial del océano y el nivel del mar entre 0,1 y 0,2 m. en el S.XX (y que irá en aumento amenazando de inundar a ciertos países).</a:t>
            </a:r>
            <a:br>
              <a:rPr lang="es-CO" dirty="0" smtClean="0"/>
            </a:b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t>DESTRUCCION DEL </a:t>
            </a:r>
            <a:r>
              <a:rPr lang="es-CO" b="1" dirty="0" smtClean="0"/>
              <a:t>OZONO</a:t>
            </a:r>
            <a:endParaRPr lang="es-CO" dirty="0"/>
          </a:p>
        </p:txBody>
      </p:sp>
      <p:sp>
        <p:nvSpPr>
          <p:cNvPr id="3" name="2 Marcador de contenido"/>
          <p:cNvSpPr>
            <a:spLocks noGrp="1"/>
          </p:cNvSpPr>
          <p:nvPr>
            <p:ph idx="1"/>
          </p:nvPr>
        </p:nvSpPr>
        <p:spPr>
          <a:xfrm>
            <a:off x="0" y="1428736"/>
            <a:ext cx="7467600" cy="4525963"/>
          </a:xfrm>
        </p:spPr>
        <p:txBody>
          <a:bodyPr/>
          <a:lstStyle/>
          <a:p>
            <a:pPr algn="just">
              <a:buNone/>
            </a:pPr>
            <a:r>
              <a:rPr lang="es-CO" dirty="0" smtClean="0"/>
              <a:t>	El </a:t>
            </a:r>
            <a:r>
              <a:rPr lang="es-CO" dirty="0" smtClean="0"/>
              <a:t>dióxido de carbono y el efecto invernadero están calentando el planeta. La destrucción del ozono debido a las actividades humanas ha llegado ya al punto en que los dañinos rayos solares, los ultravioletas B, llegan, en grandes zonas de la superficie terrestre, a niveles capaces de causar extensos daños a la vida.</a:t>
            </a:r>
            <a:endParaRPr lang="es-CO" dirty="0"/>
          </a:p>
        </p:txBody>
      </p:sp>
      <p:pic>
        <p:nvPicPr>
          <p:cNvPr id="100354" name="Picture 2" descr="Cría de garza en su nido "/>
          <p:cNvPicPr>
            <a:picLocks noChangeAspect="1" noChangeArrowheads="1"/>
          </p:cNvPicPr>
          <p:nvPr/>
        </p:nvPicPr>
        <p:blipFill>
          <a:blip r:embed="rId2"/>
          <a:srcRect/>
          <a:stretch>
            <a:fillRect/>
          </a:stretch>
        </p:blipFill>
        <p:spPr bwMode="auto">
          <a:xfrm>
            <a:off x="6215074" y="5183831"/>
            <a:ext cx="2232004" cy="167416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CONTAMINACION AMBIENTAL URBANA </a:t>
            </a:r>
            <a:endParaRPr lang="es-CO" dirty="0"/>
          </a:p>
        </p:txBody>
      </p:sp>
      <p:sp>
        <p:nvSpPr>
          <p:cNvPr id="3" name="2 Marcador de contenido"/>
          <p:cNvSpPr>
            <a:spLocks noGrp="1"/>
          </p:cNvSpPr>
          <p:nvPr>
            <p:ph idx="1"/>
          </p:nvPr>
        </p:nvSpPr>
        <p:spPr>
          <a:xfrm>
            <a:off x="457200" y="1600200"/>
            <a:ext cx="7467600" cy="4972072"/>
          </a:xfrm>
        </p:spPr>
        <p:txBody>
          <a:bodyPr>
            <a:normAutofit fontScale="92500" lnSpcReduction="10000"/>
          </a:bodyPr>
          <a:lstStyle/>
          <a:p>
            <a:pPr algn="just">
              <a:buNone/>
            </a:pPr>
            <a:r>
              <a:rPr lang="es-CO" dirty="0" smtClean="0"/>
              <a:t>	La </a:t>
            </a:r>
            <a:r>
              <a:rPr lang="es-CO" dirty="0" smtClean="0"/>
              <a:t>relación del hombre con su ambiente se a visto afectada también por el proceso urbanístico, lo que ha llevado a la destrucción de áreas verdes para dar paso a nuevas construcciones habitacionales, donde las áreas recreativas son cada ves más escasas</a:t>
            </a:r>
            <a:r>
              <a:rPr lang="es-CO" dirty="0" smtClean="0"/>
              <a:t>.</a:t>
            </a:r>
          </a:p>
          <a:p>
            <a:pPr>
              <a:buNone/>
            </a:pPr>
            <a:endParaRPr lang="es-CO" dirty="0" smtClean="0"/>
          </a:p>
          <a:p>
            <a:pPr>
              <a:buFont typeface="Wingdings" pitchFamily="2" charset="2"/>
              <a:buChar char="v"/>
            </a:pPr>
            <a:r>
              <a:rPr lang="es-CO" dirty="0" smtClean="0"/>
              <a:t>Contaminación sónica</a:t>
            </a:r>
          </a:p>
          <a:p>
            <a:pPr>
              <a:buFont typeface="Wingdings" pitchFamily="2" charset="2"/>
              <a:buChar char="v"/>
            </a:pPr>
            <a:r>
              <a:rPr lang="es-CO" dirty="0" smtClean="0"/>
              <a:t>Contaminación </a:t>
            </a:r>
            <a:r>
              <a:rPr lang="es-CO" dirty="0" smtClean="0"/>
              <a:t>del agua </a:t>
            </a:r>
            <a:br>
              <a:rPr lang="es-CO" dirty="0" smtClean="0"/>
            </a:b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ntaminaciÃ³n+Ambiental.bmp]"/>
          <p:cNvPicPr>
            <a:picLocks noChangeAspect="1" noChangeArrowheads="1"/>
          </p:cNvPicPr>
          <p:nvPr/>
        </p:nvPicPr>
        <p:blipFill>
          <a:blip r:embed="rId2"/>
          <a:srcRect/>
          <a:stretch>
            <a:fillRect/>
          </a:stretch>
        </p:blipFill>
        <p:spPr bwMode="auto">
          <a:xfrm>
            <a:off x="428596" y="285727"/>
            <a:ext cx="8286808" cy="624274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PREVENCION DE LA CONTAMINACION AMBIENTAL </a:t>
            </a:r>
            <a:endParaRPr lang="es-CO" dirty="0"/>
          </a:p>
        </p:txBody>
      </p:sp>
      <p:sp>
        <p:nvSpPr>
          <p:cNvPr id="3" name="2 Marcador de contenido"/>
          <p:cNvSpPr>
            <a:spLocks noGrp="1"/>
          </p:cNvSpPr>
          <p:nvPr>
            <p:ph idx="1"/>
          </p:nvPr>
        </p:nvSpPr>
        <p:spPr/>
        <p:txBody>
          <a:bodyPr>
            <a:normAutofit fontScale="85000" lnSpcReduction="10000"/>
          </a:bodyPr>
          <a:lstStyle/>
          <a:p>
            <a:pPr>
              <a:buNone/>
            </a:pPr>
            <a:r>
              <a:rPr lang="es-CO" dirty="0" smtClean="0"/>
              <a:t>	• </a:t>
            </a:r>
            <a:r>
              <a:rPr lang="es-CO" dirty="0" smtClean="0"/>
              <a:t>no quemar ni talar plantas</a:t>
            </a:r>
            <a:br>
              <a:rPr lang="es-CO" dirty="0" smtClean="0"/>
            </a:br>
            <a:r>
              <a:rPr lang="es-CO" dirty="0" smtClean="0"/>
              <a:t>• controlar el uso de fertilizantes y pesticidas</a:t>
            </a:r>
            <a:br>
              <a:rPr lang="es-CO" dirty="0" smtClean="0"/>
            </a:br>
            <a:r>
              <a:rPr lang="es-CO" dirty="0" smtClean="0"/>
              <a:t>• no botar basura en lugares inapropiados</a:t>
            </a:r>
            <a:br>
              <a:rPr lang="es-CO" dirty="0" smtClean="0"/>
            </a:br>
            <a:r>
              <a:rPr lang="es-CO" dirty="0" smtClean="0"/>
              <a:t>• regular el servicio de aseo urbano</a:t>
            </a:r>
            <a:br>
              <a:rPr lang="es-CO" dirty="0" smtClean="0"/>
            </a:br>
            <a:r>
              <a:rPr lang="es-CO" dirty="0" smtClean="0"/>
              <a:t>• crear conciencia ciudadana</a:t>
            </a:r>
            <a:br>
              <a:rPr lang="es-CO" dirty="0" smtClean="0"/>
            </a:br>
            <a:r>
              <a:rPr lang="es-CO" dirty="0" smtClean="0"/>
              <a:t>• crear vías de desagües para las industrias que no lleguen a los mares ni ríos utilizados para el servicio o consumo del hombre ni animales</a:t>
            </a:r>
            <a:br>
              <a:rPr lang="es-CO" dirty="0" smtClean="0"/>
            </a:br>
            <a:r>
              <a:rPr lang="es-CO" dirty="0" smtClean="0"/>
              <a:t>• controlar los derramamientos accidentales de petróleo</a:t>
            </a:r>
            <a:br>
              <a:rPr lang="es-CO" dirty="0" smtClean="0"/>
            </a:br>
            <a:r>
              <a:rPr lang="es-CO" dirty="0" smtClean="0"/>
              <a:t>• controlar los relaves mineros</a:t>
            </a:r>
            <a:endParaRPr lang="es-CO" dirty="0"/>
          </a:p>
        </p:txBody>
      </p:sp>
      <p:pic>
        <p:nvPicPr>
          <p:cNvPr id="78850" name="Picture 2" descr="http://www2.uah.es/tejedor_bio/bioquimica_ambiental/imagenes/plaguicidas.jpg"/>
          <p:cNvPicPr>
            <a:picLocks noChangeAspect="1" noChangeArrowheads="1"/>
          </p:cNvPicPr>
          <p:nvPr/>
        </p:nvPicPr>
        <p:blipFill>
          <a:blip r:embed="rId2"/>
          <a:srcRect/>
          <a:stretch>
            <a:fillRect/>
          </a:stretch>
        </p:blipFill>
        <p:spPr bwMode="auto">
          <a:xfrm>
            <a:off x="5572132" y="5204888"/>
            <a:ext cx="3357561" cy="165311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7467600" cy="5554683"/>
          </a:xfrm>
        </p:spPr>
        <p:txBody>
          <a:bodyPr/>
          <a:lstStyle/>
          <a:p>
            <a:pPr>
              <a:buFont typeface="Wingdings" pitchFamily="2" charset="2"/>
              <a:buChar char="v"/>
            </a:pPr>
            <a:r>
              <a:rPr lang="es-CO" dirty="0" smtClean="0"/>
              <a:t>Deteriora </a:t>
            </a:r>
            <a:r>
              <a:rPr lang="es-CO" dirty="0" smtClean="0"/>
              <a:t>cada vez más a nuestro </a:t>
            </a:r>
            <a:r>
              <a:rPr lang="es-CO" dirty="0" smtClean="0"/>
              <a:t>planeta</a:t>
            </a:r>
          </a:p>
          <a:p>
            <a:pPr>
              <a:buFont typeface="Wingdings" pitchFamily="2" charset="2"/>
              <a:buChar char="v"/>
            </a:pPr>
            <a:r>
              <a:rPr lang="es-CO" dirty="0" smtClean="0"/>
              <a:t>Atenta </a:t>
            </a:r>
            <a:r>
              <a:rPr lang="es-CO" dirty="0" smtClean="0"/>
              <a:t>contra la vida de plantas, animales y </a:t>
            </a:r>
            <a:r>
              <a:rPr lang="es-CO" dirty="0" smtClean="0"/>
              <a:t>personas</a:t>
            </a:r>
          </a:p>
          <a:p>
            <a:pPr>
              <a:buFont typeface="Wingdings" pitchFamily="2" charset="2"/>
              <a:buChar char="v"/>
            </a:pPr>
            <a:r>
              <a:rPr lang="es-CO" dirty="0" smtClean="0"/>
              <a:t>Genera </a:t>
            </a:r>
            <a:r>
              <a:rPr lang="es-CO" dirty="0" smtClean="0"/>
              <a:t>daños físicos en los </a:t>
            </a:r>
            <a:r>
              <a:rPr lang="es-CO" dirty="0" smtClean="0"/>
              <a:t>individuos</a:t>
            </a:r>
          </a:p>
          <a:p>
            <a:pPr>
              <a:buFont typeface="Wingdings" pitchFamily="2" charset="2"/>
              <a:buChar char="v"/>
            </a:pPr>
            <a:r>
              <a:rPr lang="es-CO" dirty="0" smtClean="0"/>
              <a:t>Convierte </a:t>
            </a:r>
            <a:r>
              <a:rPr lang="es-CO" dirty="0" smtClean="0"/>
              <a:t>en un elemento no consumible al </a:t>
            </a:r>
            <a:r>
              <a:rPr lang="es-CO" dirty="0" smtClean="0"/>
              <a:t>agua</a:t>
            </a:r>
          </a:p>
          <a:p>
            <a:pPr>
              <a:buFont typeface="Wingdings" pitchFamily="2" charset="2"/>
              <a:buChar char="v"/>
            </a:pPr>
            <a:r>
              <a:rPr lang="es-CO" dirty="0" smtClean="0"/>
              <a:t>En </a:t>
            </a:r>
            <a:r>
              <a:rPr lang="es-CO" dirty="0" smtClean="0"/>
              <a:t>los suelos contaminados 	</a:t>
            </a:r>
            <a:r>
              <a:rPr lang="es-CO" dirty="0" smtClean="0"/>
              <a:t>	     no </a:t>
            </a:r>
            <a:r>
              <a:rPr lang="es-CO" dirty="0" smtClean="0"/>
              <a:t>es posible la siembra</a:t>
            </a:r>
            <a:endParaRPr lang="es-CO" dirty="0"/>
          </a:p>
        </p:txBody>
      </p:sp>
      <p:pic>
        <p:nvPicPr>
          <p:cNvPr id="101378" name="Picture 2" descr="La NASA presenta el nuevo prototipo de vehículo lunar SPR "/>
          <p:cNvPicPr>
            <a:picLocks noChangeAspect="1" noChangeArrowheads="1"/>
          </p:cNvPicPr>
          <p:nvPr/>
        </p:nvPicPr>
        <p:blipFill>
          <a:blip r:embed="rId2"/>
          <a:srcRect/>
          <a:stretch>
            <a:fillRect/>
          </a:stretch>
        </p:blipFill>
        <p:spPr bwMode="auto">
          <a:xfrm>
            <a:off x="5857656" y="3500438"/>
            <a:ext cx="3110772" cy="314327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t>EL EQUILIBRIO ECOLOGICO </a:t>
            </a:r>
            <a:endParaRPr lang="es-CO" dirty="0"/>
          </a:p>
        </p:txBody>
      </p:sp>
      <p:sp>
        <p:nvSpPr>
          <p:cNvPr id="3" name="2 Marcador de contenido"/>
          <p:cNvSpPr>
            <a:spLocks noGrp="1"/>
          </p:cNvSpPr>
          <p:nvPr>
            <p:ph idx="1"/>
          </p:nvPr>
        </p:nvSpPr>
        <p:spPr>
          <a:xfrm>
            <a:off x="457200" y="1600200"/>
            <a:ext cx="7467600" cy="5043510"/>
          </a:xfrm>
        </p:spPr>
        <p:txBody>
          <a:bodyPr>
            <a:normAutofit fontScale="77500" lnSpcReduction="20000"/>
          </a:bodyPr>
          <a:lstStyle/>
          <a:p>
            <a:pPr algn="just">
              <a:buNone/>
            </a:pPr>
            <a:r>
              <a:rPr lang="es-CO" sz="3100" dirty="0" smtClean="0"/>
              <a:t>	Es </a:t>
            </a:r>
            <a:r>
              <a:rPr lang="es-CO" sz="3100" dirty="0" smtClean="0"/>
              <a:t>el resultado de la interacción de los diferentes factores del ambiente, que hacen que el ecosistema se mantenga con cierto grado de estabilidad dinámica. La relación entre los individuos y su medio ambiente determinan la existencia de un equilibrio ecológico indispensable para la vida de todas las especies, tanto animales como vegetales</a:t>
            </a:r>
            <a:r>
              <a:rPr lang="es-CO" sz="3100" dirty="0" smtClean="0"/>
              <a:t>.</a:t>
            </a:r>
          </a:p>
          <a:p>
            <a:pPr algn="just">
              <a:buNone/>
            </a:pPr>
            <a:endParaRPr lang="es-CO" sz="3100" dirty="0" smtClean="0"/>
          </a:p>
          <a:p>
            <a:pPr algn="just">
              <a:buFont typeface="Wingdings" pitchFamily="2" charset="2"/>
              <a:buChar char="ü"/>
            </a:pPr>
            <a:r>
              <a:rPr lang="es-CO" sz="3100" dirty="0" smtClean="0"/>
              <a:t>El gran desarrollo tecnológico e </a:t>
            </a:r>
            <a:r>
              <a:rPr lang="es-CO" sz="3100" dirty="0" smtClean="0"/>
              <a:t>industrial</a:t>
            </a:r>
          </a:p>
          <a:p>
            <a:pPr algn="just">
              <a:buFont typeface="Wingdings" pitchFamily="2" charset="2"/>
              <a:buChar char="ü"/>
            </a:pPr>
            <a:r>
              <a:rPr lang="es-CO" sz="3100" dirty="0" smtClean="0"/>
              <a:t>Problema </a:t>
            </a:r>
            <a:r>
              <a:rPr lang="es-CO" sz="3100" dirty="0" smtClean="0"/>
              <a:t>de las </a:t>
            </a:r>
            <a:r>
              <a:rPr lang="es-CO" sz="3100" dirty="0" smtClean="0"/>
              <a:t>comunidades</a:t>
            </a:r>
          </a:p>
          <a:p>
            <a:pPr algn="just">
              <a:buFont typeface="Wingdings" pitchFamily="2" charset="2"/>
              <a:buChar char="ü"/>
            </a:pPr>
            <a:r>
              <a:rPr lang="es-CO" sz="3100" dirty="0" smtClean="0"/>
              <a:t>Los desperdicios de los alimentos y materias orgánicas</a:t>
            </a:r>
          </a:p>
          <a:p>
            <a:pPr algn="just">
              <a:buNone/>
            </a:pPr>
            <a:r>
              <a:rPr lang="es-CO" dirty="0" smtClean="0"/>
              <a:t/>
            </a:r>
            <a:br>
              <a:rPr lang="es-CO" dirty="0" smtClean="0"/>
            </a:b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p:txBody>
          <a:bodyPr/>
          <a:lstStyle/>
          <a:p>
            <a:pPr algn="l"/>
            <a:r>
              <a:rPr lang="es-ES" dirty="0" smtClean="0"/>
              <a:t>ELIANA FERNANDEZ VELASCO</a:t>
            </a:r>
            <a:endParaRPr lang="es-CO" dirty="0"/>
          </a:p>
        </p:txBody>
      </p:sp>
      <p:sp>
        <p:nvSpPr>
          <p:cNvPr id="7" name="6 Subtítulo"/>
          <p:cNvSpPr>
            <a:spLocks noGrp="1"/>
          </p:cNvSpPr>
          <p:nvPr>
            <p:ph type="subTitle" idx="1"/>
          </p:nvPr>
        </p:nvSpPr>
        <p:spPr/>
        <p:txBody>
          <a:bodyPr/>
          <a:lstStyle/>
          <a:p>
            <a:r>
              <a:rPr lang="es-ES" dirty="0" smtClean="0"/>
              <a:t>ECOLOGIA</a:t>
            </a: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115328" cy="939784"/>
          </a:xfrm>
        </p:spPr>
        <p:txBody>
          <a:bodyPr>
            <a:normAutofit fontScale="90000"/>
          </a:bodyPr>
          <a:lstStyle/>
          <a:p>
            <a:pPr algn="ctr"/>
            <a:r>
              <a:rPr lang="es-CO" b="1" dirty="0" smtClean="0"/>
              <a:t>EL HOMBRE INTERACCIONA CON EL MEDIO AMBIENTE</a:t>
            </a:r>
            <a:endParaRPr lang="es-CO" dirty="0"/>
          </a:p>
        </p:txBody>
      </p:sp>
      <p:pic>
        <p:nvPicPr>
          <p:cNvPr id="105474" name="Picture 2" descr="http://www2.uah.es/tejedor_bio/bioquimica_ambiental/imagenes/medio-ambiente.gif"/>
          <p:cNvPicPr>
            <a:picLocks noChangeAspect="1" noChangeArrowheads="1"/>
          </p:cNvPicPr>
          <p:nvPr/>
        </p:nvPicPr>
        <p:blipFill>
          <a:blip r:embed="rId2"/>
          <a:srcRect/>
          <a:stretch>
            <a:fillRect/>
          </a:stretch>
        </p:blipFill>
        <p:spPr bwMode="auto">
          <a:xfrm>
            <a:off x="1857355" y="1214422"/>
            <a:ext cx="5056633" cy="564357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857884" y="3000372"/>
            <a:ext cx="3286116" cy="3643314"/>
          </a:xfrm>
        </p:spPr>
        <p:txBody>
          <a:bodyPr>
            <a:normAutofit fontScale="90000"/>
          </a:bodyPr>
          <a:lstStyle/>
          <a:p>
            <a:r>
              <a:rPr lang="es-CO" sz="2000" dirty="0" smtClean="0"/>
              <a:t>La contaminación ambiental debe favorecer a la toma de conciencia de este problema y en lo posible, el desarrollar actividades en la comunidad que contribuirán con el control de la contaminación de nuestro medio ambiente</a:t>
            </a:r>
            <a:r>
              <a:rPr lang="es-CO" sz="1400" dirty="0" smtClean="0"/>
              <a:t>.</a:t>
            </a:r>
            <a:endParaRPr lang="es-CO" sz="1400" dirty="0"/>
          </a:p>
        </p:txBody>
      </p:sp>
      <p:pic>
        <p:nvPicPr>
          <p:cNvPr id="97282" name="Picture 2" descr="http://www2.uah.es/tejedor_bio/bioquimica_ambiental/imagenes/globo.gif"/>
          <p:cNvPicPr>
            <a:picLocks noChangeAspect="1" noChangeArrowheads="1"/>
          </p:cNvPicPr>
          <p:nvPr/>
        </p:nvPicPr>
        <p:blipFill>
          <a:blip r:embed="rId2"/>
          <a:srcRect/>
          <a:stretch>
            <a:fillRect/>
          </a:stretch>
        </p:blipFill>
        <p:spPr bwMode="auto">
          <a:xfrm>
            <a:off x="99094" y="285728"/>
            <a:ext cx="5544476" cy="53578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s-ES" dirty="0" smtClean="0"/>
              <a:t>BIBLIOGRAFIA</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hlinkClick r:id="rId2"/>
              </a:rPr>
              <a:t>www2.uah.es</a:t>
            </a:r>
            <a:endParaRPr lang="es-CO" dirty="0" smtClean="0"/>
          </a:p>
          <a:p>
            <a:r>
              <a:rPr lang="es-CO" dirty="0" smtClean="0">
                <a:hlinkClick r:id="rId3"/>
              </a:rPr>
              <a:t>ruaunalm.blogspot.com</a:t>
            </a:r>
            <a:r>
              <a:rPr lang="es-CO" dirty="0" smtClean="0">
                <a:hlinkClick r:id="rId3"/>
              </a:rPr>
              <a:t>/</a:t>
            </a:r>
            <a:endParaRPr lang="es-CO" dirty="0" smtClean="0"/>
          </a:p>
          <a:p>
            <a:r>
              <a:rPr lang="es-CO" dirty="0" smtClean="0">
                <a:hlinkClick r:id="rId4"/>
              </a:rPr>
              <a:t>weblogs.madrimasd.org</a:t>
            </a:r>
            <a:endParaRPr lang="es-CO" dirty="0" smtClean="0"/>
          </a:p>
          <a:p>
            <a:r>
              <a:rPr lang="es-CO" dirty="0" smtClean="0">
                <a:hlinkClick r:id="rId5"/>
              </a:rPr>
              <a:t>http://</a:t>
            </a:r>
            <a:r>
              <a:rPr lang="es-CO" dirty="0" smtClean="0">
                <a:hlinkClick r:id="rId5"/>
              </a:rPr>
              <a:t>images.google.com.co</a:t>
            </a:r>
            <a:endParaRPr lang="es-CO" dirty="0" smtClean="0"/>
          </a:p>
          <a:p>
            <a:r>
              <a:rPr lang="es-CO" dirty="0" smtClean="0">
                <a:hlinkClick r:id="rId6"/>
              </a:rPr>
              <a:t>http</a:t>
            </a:r>
            <a:r>
              <a:rPr lang="es-CO" dirty="0" smtClean="0">
                <a:hlinkClick r:id="rId6"/>
              </a:rPr>
              <a:t>://</a:t>
            </a:r>
            <a:r>
              <a:rPr lang="es-CO" dirty="0" smtClean="0">
                <a:hlinkClick r:id="rId6"/>
              </a:rPr>
              <a:t>es.wikipedia.org</a:t>
            </a:r>
            <a:endParaRPr lang="es-CO" dirty="0" smtClean="0"/>
          </a:p>
          <a:p>
            <a:r>
              <a:rPr lang="es-CO" dirty="0" smtClean="0">
                <a:hlinkClick r:id="rId7"/>
              </a:rPr>
              <a:t>http://</a:t>
            </a:r>
            <a:r>
              <a:rPr lang="es-CO" dirty="0" smtClean="0">
                <a:hlinkClick r:id="rId7"/>
              </a:rPr>
              <a:t>www.peruecologico.com.pe</a:t>
            </a:r>
            <a:endParaRPr lang="es-CO" dirty="0" smtClean="0"/>
          </a:p>
          <a:p>
            <a:r>
              <a:rPr lang="es-CO" dirty="0" smtClean="0">
                <a:hlinkClick r:id="rId8"/>
              </a:rPr>
              <a:t>http://</a:t>
            </a:r>
            <a:r>
              <a:rPr lang="es-CO" dirty="0" smtClean="0">
                <a:hlinkClick r:id="rId8"/>
              </a:rPr>
              <a:t>www.cepis.ops-oms.org</a:t>
            </a:r>
            <a:endParaRPr lang="es-CO" dirty="0" smtClean="0"/>
          </a:p>
          <a:p>
            <a:r>
              <a:rPr lang="es-CO" dirty="0" smtClean="0">
                <a:hlinkClick r:id="rId9"/>
              </a:rPr>
              <a:t>http://</a:t>
            </a:r>
            <a:r>
              <a:rPr lang="es-CO" dirty="0" smtClean="0">
                <a:hlinkClick r:id="rId9"/>
              </a:rPr>
              <a:t>www.deigualaigual.net</a:t>
            </a:r>
            <a:endParaRPr lang="es-CO" dirty="0" smtClean="0"/>
          </a:p>
          <a:p>
            <a:r>
              <a:rPr lang="es-CO" dirty="0" smtClean="0">
                <a:hlinkClick r:id="rId10"/>
              </a:rPr>
              <a:t>http://</a:t>
            </a:r>
            <a:r>
              <a:rPr lang="es-CO" dirty="0" smtClean="0">
                <a:hlinkClick r:id="rId10"/>
              </a:rPr>
              <a:t>www.tendencias21.net</a:t>
            </a:r>
            <a:endParaRPr lang="es-CO" dirty="0" smtClean="0"/>
          </a:p>
          <a:p>
            <a:pPr>
              <a:buNone/>
            </a:pPr>
            <a:endParaRPr lang="es-CO" dirty="0" smtClean="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 Que es la Contaminación Ambiental </a:t>
            </a:r>
            <a:r>
              <a:rPr lang="es-CO" dirty="0" smtClean="0"/>
              <a:t>?</a:t>
            </a:r>
            <a:endParaRPr lang="es-CO" dirty="0"/>
          </a:p>
        </p:txBody>
      </p:sp>
      <p:sp>
        <p:nvSpPr>
          <p:cNvPr id="3" name="2 Marcador de contenido"/>
          <p:cNvSpPr>
            <a:spLocks noGrp="1"/>
          </p:cNvSpPr>
          <p:nvPr>
            <p:ph idx="1"/>
          </p:nvPr>
        </p:nvSpPr>
        <p:spPr>
          <a:xfrm>
            <a:off x="1676400" y="2071678"/>
            <a:ext cx="7467600" cy="4525963"/>
          </a:xfrm>
        </p:spPr>
        <p:txBody>
          <a:bodyPr>
            <a:normAutofit fontScale="92500"/>
          </a:bodyPr>
          <a:lstStyle/>
          <a:p>
            <a:pPr algn="just">
              <a:buNone/>
            </a:pPr>
            <a:r>
              <a:rPr lang="es-CO" dirty="0" smtClean="0"/>
              <a:t>	La </a:t>
            </a:r>
            <a:r>
              <a:rPr lang="es-CO" dirty="0" smtClean="0"/>
              <a:t>Contaminación Ambiental es la presencia en el ambiente de cualquier </a:t>
            </a:r>
            <a:r>
              <a:rPr lang="es-CO" dirty="0" smtClean="0"/>
              <a:t>contaminante (físico</a:t>
            </a:r>
            <a:r>
              <a:rPr lang="es-CO" dirty="0" smtClean="0"/>
              <a:t>, químico o biológico) o la combinación de varios </a:t>
            </a:r>
            <a:r>
              <a:rPr lang="es-CO" dirty="0" smtClean="0"/>
              <a:t>de ellos </a:t>
            </a:r>
            <a:r>
              <a:rPr lang="es-CO" dirty="0" smtClean="0"/>
              <a:t>en lugares, formas y </a:t>
            </a:r>
            <a:r>
              <a:rPr lang="es-CO" dirty="0" smtClean="0"/>
              <a:t>concentraciones </a:t>
            </a:r>
            <a:r>
              <a:rPr lang="es-CO" dirty="0" smtClean="0"/>
              <a:t>que sean o puedan ser nocivos para la salud, la seguridad, el bienestar de la población, los cuales puedan ser perjudiciales para la </a:t>
            </a:r>
            <a:r>
              <a:rPr lang="es-CO" dirty="0" smtClean="0"/>
              <a:t>vida </a:t>
            </a:r>
            <a:r>
              <a:rPr lang="es-CO" dirty="0" smtClean="0"/>
              <a:t>o que puedan afectar la salud, la higiene o el bienestar del público</a:t>
            </a:r>
            <a:r>
              <a:rPr lang="es-CO" dirty="0" smtClean="0"/>
              <a:t>.</a:t>
            </a:r>
            <a:endParaRPr lang="es-CO" dirty="0"/>
          </a:p>
        </p:txBody>
      </p:sp>
      <p:pic>
        <p:nvPicPr>
          <p:cNvPr id="5" name="Picture 2" descr="AFP - "/>
          <p:cNvPicPr>
            <a:picLocks noChangeAspect="1" noChangeArrowheads="1"/>
          </p:cNvPicPr>
          <p:nvPr/>
        </p:nvPicPr>
        <p:blipFill>
          <a:blip r:embed="rId2"/>
          <a:srcRect/>
          <a:stretch>
            <a:fillRect/>
          </a:stretch>
        </p:blipFill>
        <p:spPr bwMode="auto">
          <a:xfrm>
            <a:off x="142844" y="2285992"/>
            <a:ext cx="1928794" cy="36433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b="1" dirty="0" smtClean="0"/>
              <a:t>CAUSAS</a:t>
            </a:r>
            <a:endParaRPr lang="es-CO" dirty="0"/>
          </a:p>
        </p:txBody>
      </p:sp>
      <p:sp>
        <p:nvSpPr>
          <p:cNvPr id="3" name="2 Marcador de contenido"/>
          <p:cNvSpPr>
            <a:spLocks noGrp="1"/>
          </p:cNvSpPr>
          <p:nvPr>
            <p:ph idx="1"/>
          </p:nvPr>
        </p:nvSpPr>
        <p:spPr/>
        <p:txBody>
          <a:bodyPr>
            <a:normAutofit fontScale="92500"/>
          </a:bodyPr>
          <a:lstStyle/>
          <a:p>
            <a:pPr>
              <a:buNone/>
            </a:pPr>
            <a:r>
              <a:rPr lang="es-CO" dirty="0" smtClean="0"/>
              <a:t>	• </a:t>
            </a:r>
            <a:r>
              <a:rPr lang="es-CO" dirty="0" smtClean="0"/>
              <a:t>desechos sólidos domésticos</a:t>
            </a:r>
            <a:br>
              <a:rPr lang="es-CO" dirty="0" smtClean="0"/>
            </a:br>
            <a:r>
              <a:rPr lang="es-CO" dirty="0" smtClean="0"/>
              <a:t>• desechos sólidos industriales</a:t>
            </a:r>
            <a:br>
              <a:rPr lang="es-CO" dirty="0" smtClean="0"/>
            </a:br>
            <a:r>
              <a:rPr lang="es-CO" dirty="0" smtClean="0"/>
              <a:t>• exceso de fertilizante y productos químicos</a:t>
            </a:r>
            <a:br>
              <a:rPr lang="es-CO" dirty="0" smtClean="0"/>
            </a:br>
            <a:r>
              <a:rPr lang="es-CO" dirty="0" smtClean="0"/>
              <a:t>• tala</a:t>
            </a:r>
            <a:br>
              <a:rPr lang="es-CO" dirty="0" smtClean="0"/>
            </a:br>
            <a:r>
              <a:rPr lang="es-CO" dirty="0" smtClean="0"/>
              <a:t>• quema</a:t>
            </a:r>
            <a:br>
              <a:rPr lang="es-CO" dirty="0" smtClean="0"/>
            </a:br>
            <a:r>
              <a:rPr lang="es-CO" dirty="0" smtClean="0"/>
              <a:t>• basura</a:t>
            </a:r>
            <a:br>
              <a:rPr lang="es-CO" dirty="0" smtClean="0"/>
            </a:br>
            <a:r>
              <a:rPr lang="es-CO" dirty="0" smtClean="0"/>
              <a:t>• el monóxido de carbono de los vehículos</a:t>
            </a:r>
            <a:br>
              <a:rPr lang="es-CO" dirty="0" smtClean="0"/>
            </a:br>
            <a:r>
              <a:rPr lang="es-CO" dirty="0" smtClean="0"/>
              <a:t>• desagües de aguas negras o contaminadas al mar o ríos</a:t>
            </a:r>
            <a:endParaRPr lang="es-CO" dirty="0"/>
          </a:p>
        </p:txBody>
      </p:sp>
      <p:pic>
        <p:nvPicPr>
          <p:cNvPr id="87042" name="Picture 2" descr="Se confirma la relación entre la contaminación ambiental y el cáncer"/>
          <p:cNvPicPr>
            <a:picLocks noChangeAspect="1" noChangeArrowheads="1"/>
          </p:cNvPicPr>
          <p:nvPr/>
        </p:nvPicPr>
        <p:blipFill>
          <a:blip r:embed="rId2"/>
          <a:srcRect/>
          <a:stretch>
            <a:fillRect/>
          </a:stretch>
        </p:blipFill>
        <p:spPr bwMode="auto">
          <a:xfrm>
            <a:off x="6643702" y="500042"/>
            <a:ext cx="2235193" cy="36687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Clasificación en función del método contaminante ambiental </a:t>
            </a:r>
            <a:endParaRPr lang="es-CO" dirty="0"/>
          </a:p>
        </p:txBody>
      </p:sp>
      <p:sp>
        <p:nvSpPr>
          <p:cNvPr id="3" name="2 Marcador de contenido"/>
          <p:cNvSpPr>
            <a:spLocks noGrp="1"/>
          </p:cNvSpPr>
          <p:nvPr>
            <p:ph idx="1"/>
          </p:nvPr>
        </p:nvSpPr>
        <p:spPr>
          <a:xfrm>
            <a:off x="214282" y="1714488"/>
            <a:ext cx="8072494" cy="4929246"/>
          </a:xfrm>
        </p:spPr>
        <p:txBody>
          <a:bodyPr>
            <a:normAutofit fontScale="70000" lnSpcReduction="20000"/>
          </a:bodyPr>
          <a:lstStyle/>
          <a:p>
            <a:pPr algn="just">
              <a:buNone/>
            </a:pPr>
            <a:r>
              <a:rPr lang="es-CO" dirty="0" smtClean="0"/>
              <a:t>	Contaminación </a:t>
            </a:r>
            <a:r>
              <a:rPr lang="es-CO" dirty="0" smtClean="0"/>
              <a:t>química: refiere a cualquiera de las comentadas en los apartados anteriores, en las que un determinado compuesto químico se introduce en el medio</a:t>
            </a:r>
            <a:r>
              <a:rPr lang="es-CO" dirty="0" smtClean="0"/>
              <a:t>.</a:t>
            </a:r>
          </a:p>
          <a:p>
            <a:pPr algn="just">
              <a:buNone/>
            </a:pPr>
            <a:r>
              <a:rPr lang="es-CO" dirty="0" smtClean="0"/>
              <a:t/>
            </a:r>
            <a:br>
              <a:rPr lang="es-CO" dirty="0" smtClean="0"/>
            </a:br>
            <a:r>
              <a:rPr lang="es-CO" dirty="0" smtClean="0"/>
              <a:t>Contaminación radiactiva: es aquella derivada de la dispersión de materiales radiactivos, como el uranio enriquecido, usados en instalaciones médicas o de investigación, reactores nucleares de centrales energéticas, munición blindada con metal aleado con uranio, submarinos, satélites artificiales, etc., y que se produce por un accidente (como el accidente de Chernóbil), por el uso ó por la disposición final deliberada de los residuos radiactivos</a:t>
            </a:r>
            <a:r>
              <a:rPr lang="es-CO" dirty="0" smtClean="0"/>
              <a:t>.</a:t>
            </a:r>
          </a:p>
          <a:p>
            <a:pPr algn="just">
              <a:buNone/>
            </a:pPr>
            <a:r>
              <a:rPr lang="es-CO" dirty="0" smtClean="0"/>
              <a:t/>
            </a:r>
            <a:br>
              <a:rPr lang="es-CO" dirty="0" smtClean="0"/>
            </a:br>
            <a:r>
              <a:rPr lang="es-CO" dirty="0" smtClean="0"/>
              <a:t>Contaminación térmica: refiere a la emisión de fluidos a elevada temperatura; se puede producir en cursos de agua. El incremento de la temperatura del medio disminuye la solubilidad del oxígeno en el agua</a:t>
            </a:r>
            <a:r>
              <a:rPr lang="es-CO" dirty="0" smtClean="0"/>
              <a:t>.</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42852"/>
            <a:ext cx="7467600" cy="5268931"/>
          </a:xfrm>
        </p:spPr>
        <p:txBody>
          <a:bodyPr>
            <a:normAutofit fontScale="62500" lnSpcReduction="20000"/>
          </a:bodyPr>
          <a:lstStyle/>
          <a:p>
            <a:pPr algn="just">
              <a:buNone/>
            </a:pPr>
            <a:r>
              <a:rPr lang="es-CO" dirty="0" smtClean="0"/>
              <a:t>	Contaminación </a:t>
            </a:r>
            <a:r>
              <a:rPr lang="es-CO" dirty="0" smtClean="0"/>
              <a:t>acústica: es la contaminación debida al ruido </a:t>
            </a:r>
            <a:r>
              <a:rPr lang="es-CO" dirty="0" smtClean="0"/>
              <a:t>provocado </a:t>
            </a:r>
            <a:r>
              <a:rPr lang="es-CO" dirty="0" smtClean="0"/>
              <a:t>por las actividades industriales, sociales y del transporte, que puede provocar malestar, irritabilidad, insomnio, sordera parcial, etc.</a:t>
            </a:r>
          </a:p>
          <a:p>
            <a:pPr algn="just">
              <a:buNone/>
            </a:pPr>
            <a:r>
              <a:rPr lang="es-CO" dirty="0" smtClean="0"/>
              <a:t/>
            </a:r>
            <a:br>
              <a:rPr lang="es-CO" dirty="0" smtClean="0"/>
            </a:br>
            <a:r>
              <a:rPr lang="es-CO" dirty="0" smtClean="0"/>
              <a:t>Contaminación electromagnética: es la producida por las radiaciones del espectro electromagnético que afectan a los equipos electrónicos y a los seres vivos.</a:t>
            </a:r>
          </a:p>
          <a:p>
            <a:pPr algn="just">
              <a:buNone/>
            </a:pPr>
            <a:r>
              <a:rPr lang="es-CO" dirty="0" smtClean="0"/>
              <a:t/>
            </a:r>
            <a:br>
              <a:rPr lang="es-CO" dirty="0" smtClean="0"/>
            </a:br>
            <a:r>
              <a:rPr lang="es-CO" dirty="0" smtClean="0"/>
              <a:t>Contaminación lumínica: refiere al brillo o resplandor de luz en el cielo nocturno producido por la reflexión y la difusión de la luz artificial en los gases y en las partículas del aire por el uso de luminarias ó excesos de iluminación, así como la intrusión de luz o de determinadas longitudes de onda del espectro en lugares no deseados.</a:t>
            </a:r>
          </a:p>
          <a:p>
            <a:pPr algn="just">
              <a:buNone/>
            </a:pPr>
            <a:r>
              <a:rPr lang="es-CO" dirty="0" smtClean="0"/>
              <a:t/>
            </a:r>
            <a:br>
              <a:rPr lang="es-CO" dirty="0" smtClean="0"/>
            </a:br>
            <a:r>
              <a:rPr lang="es-CO" dirty="0" smtClean="0"/>
              <a:t>Contaminación visual: se produce generalmente por instalaciones industriales, edificios e infraestructuras que deterioran la estética del medio.</a:t>
            </a:r>
          </a:p>
          <a:p>
            <a:pPr>
              <a:buNone/>
            </a:pPr>
            <a:endParaRPr lang="es-CO" dirty="0"/>
          </a:p>
        </p:txBody>
      </p:sp>
      <p:pic>
        <p:nvPicPr>
          <p:cNvPr id="102402" name="Picture 2" descr="http://weblogs.madrimasd.org/images/weblogs_madrimasd_org/universo/804/o_Contaminac%20suelos%20Katrina%20huracan.jpg"/>
          <p:cNvPicPr>
            <a:picLocks noChangeAspect="1" noChangeArrowheads="1"/>
          </p:cNvPicPr>
          <p:nvPr/>
        </p:nvPicPr>
        <p:blipFill>
          <a:blip r:embed="rId2"/>
          <a:srcRect/>
          <a:stretch>
            <a:fillRect/>
          </a:stretch>
        </p:blipFill>
        <p:spPr bwMode="auto">
          <a:xfrm>
            <a:off x="3286116" y="4857760"/>
            <a:ext cx="4217982" cy="16795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Fuentes de contaminación atmosférica</a:t>
            </a:r>
            <a:endParaRPr lang="es-CO" dirty="0"/>
          </a:p>
        </p:txBody>
      </p:sp>
      <p:sp>
        <p:nvSpPr>
          <p:cNvPr id="3" name="2 Marcador de contenido"/>
          <p:cNvSpPr>
            <a:spLocks noGrp="1"/>
          </p:cNvSpPr>
          <p:nvPr>
            <p:ph idx="1"/>
          </p:nvPr>
        </p:nvSpPr>
        <p:spPr>
          <a:xfrm>
            <a:off x="214282" y="1428736"/>
            <a:ext cx="8572560" cy="5429264"/>
          </a:xfrm>
        </p:spPr>
        <p:txBody>
          <a:bodyPr>
            <a:normAutofit fontScale="62500" lnSpcReduction="20000"/>
          </a:bodyPr>
          <a:lstStyle/>
          <a:p>
            <a:pPr algn="just">
              <a:buNone/>
            </a:pPr>
            <a:r>
              <a:rPr lang="es-CO" dirty="0" smtClean="0"/>
              <a:t>	Las </a:t>
            </a:r>
            <a:r>
              <a:rPr lang="es-CO" dirty="0" smtClean="0"/>
              <a:t>fuentes </a:t>
            </a:r>
            <a:r>
              <a:rPr lang="es-CO" dirty="0" smtClean="0"/>
              <a:t>emisoras </a:t>
            </a:r>
            <a:r>
              <a:rPr lang="es-CO" dirty="0" smtClean="0"/>
              <a:t>de contaminación </a:t>
            </a:r>
            <a:r>
              <a:rPr lang="es-CO" dirty="0" smtClean="0"/>
              <a:t>atmosférica son </a:t>
            </a:r>
            <a:r>
              <a:rPr lang="es-CO" dirty="0" smtClean="0"/>
              <a:t>básicamente de dos tipos</a:t>
            </a:r>
            <a:r>
              <a:rPr lang="es-CO" dirty="0" smtClean="0"/>
              <a:t>:</a:t>
            </a:r>
          </a:p>
          <a:p>
            <a:pPr algn="just">
              <a:buNone/>
            </a:pPr>
            <a:endParaRPr lang="es-CO" dirty="0" smtClean="0"/>
          </a:p>
          <a:p>
            <a:pPr algn="just">
              <a:buNone/>
            </a:pPr>
            <a:r>
              <a:rPr lang="es-CO" dirty="0" smtClean="0"/>
              <a:t>	• </a:t>
            </a:r>
            <a:r>
              <a:rPr lang="es-CO" i="1" dirty="0" smtClean="0"/>
              <a:t>estáticas: a su vez pueden subdividirse en fuentes </a:t>
            </a:r>
            <a:r>
              <a:rPr lang="es-CO" i="1" dirty="0" smtClean="0"/>
              <a:t>zonales </a:t>
            </a:r>
            <a:r>
              <a:rPr lang="es-CO" dirty="0" smtClean="0"/>
              <a:t>(</a:t>
            </a:r>
            <a:r>
              <a:rPr lang="es-CO" dirty="0" smtClean="0"/>
              <a:t>producción agrícola, minas y canteras, zonas industriales</a:t>
            </a:r>
            <a:r>
              <a:rPr lang="es-CO" dirty="0" smtClean="0"/>
              <a:t>), fuentes </a:t>
            </a:r>
            <a:r>
              <a:rPr lang="es-CO" dirty="0" smtClean="0"/>
              <a:t>localizadas y zonales (fábricas de productos químicos</a:t>
            </a:r>
            <a:r>
              <a:rPr lang="es-CO" dirty="0" smtClean="0"/>
              <a:t>, productos </a:t>
            </a:r>
            <a:r>
              <a:rPr lang="es-CO" dirty="0" smtClean="0"/>
              <a:t>minerales no metálicos, industrias básicas </a:t>
            </a:r>
            <a:r>
              <a:rPr lang="es-CO" dirty="0" smtClean="0"/>
              <a:t>de metales</a:t>
            </a:r>
            <a:r>
              <a:rPr lang="es-CO" dirty="0" smtClean="0"/>
              <a:t>, centrales de generación de energía) y </a:t>
            </a:r>
            <a:r>
              <a:rPr lang="es-CO" dirty="0" smtClean="0"/>
              <a:t>fuentes municipales </a:t>
            </a:r>
            <a:r>
              <a:rPr lang="es-CO" dirty="0" smtClean="0"/>
              <a:t>(p. ej., calefacción de viviendas y edificios, </a:t>
            </a:r>
            <a:r>
              <a:rPr lang="es-CO" dirty="0" smtClean="0"/>
              <a:t>incineradoras de </a:t>
            </a:r>
            <a:r>
              <a:rPr lang="es-CO" dirty="0" smtClean="0"/>
              <a:t>residuos municipales y fangos cloacales, chimeneas</a:t>
            </a:r>
            <a:r>
              <a:rPr lang="es-CO" dirty="0" smtClean="0"/>
              <a:t>, cocinas</a:t>
            </a:r>
            <a:r>
              <a:rPr lang="es-CO" dirty="0" smtClean="0"/>
              <a:t>, servicios de lavandería y plantas de depuración</a:t>
            </a:r>
            <a:r>
              <a:rPr lang="es-CO" dirty="0" smtClean="0"/>
              <a:t>)</a:t>
            </a:r>
          </a:p>
          <a:p>
            <a:pPr algn="just">
              <a:buNone/>
            </a:pPr>
            <a:endParaRPr lang="es-CO" dirty="0" smtClean="0"/>
          </a:p>
          <a:p>
            <a:pPr algn="just">
              <a:buNone/>
            </a:pPr>
            <a:endParaRPr lang="es-ES" dirty="0" smtClean="0"/>
          </a:p>
          <a:p>
            <a:pPr algn="just">
              <a:buNone/>
            </a:pPr>
            <a:endParaRPr lang="es-CO" dirty="0" smtClean="0"/>
          </a:p>
          <a:p>
            <a:pPr algn="just">
              <a:buNone/>
            </a:pPr>
            <a:endParaRPr lang="es-ES" dirty="0" smtClean="0"/>
          </a:p>
          <a:p>
            <a:pPr algn="just">
              <a:buNone/>
            </a:pPr>
            <a:endParaRPr lang="es-CO" dirty="0" smtClean="0"/>
          </a:p>
          <a:p>
            <a:pPr algn="just">
              <a:buNone/>
            </a:pPr>
            <a:endParaRPr lang="es-CO" dirty="0" smtClean="0"/>
          </a:p>
          <a:p>
            <a:pPr algn="just">
              <a:buNone/>
            </a:pPr>
            <a:r>
              <a:rPr lang="es-CO" dirty="0" smtClean="0"/>
              <a:t>	• </a:t>
            </a:r>
            <a:r>
              <a:rPr lang="es-CO" i="1" dirty="0" smtClean="0"/>
              <a:t>móviles: como los vehículos con motor de combustión </a:t>
            </a:r>
            <a:r>
              <a:rPr lang="es-CO" i="1" dirty="0" smtClean="0"/>
              <a:t>(</a:t>
            </a:r>
            <a:r>
              <a:rPr lang="es-CO" dirty="0" smtClean="0"/>
              <a:t>vehículos </a:t>
            </a:r>
            <a:r>
              <a:rPr lang="es-CO" dirty="0" smtClean="0"/>
              <a:t>ligeros con motor de gasolina, vehículos pesados </a:t>
            </a:r>
            <a:r>
              <a:rPr lang="es-CO" dirty="0" smtClean="0"/>
              <a:t>y ligeros </a:t>
            </a:r>
            <a:r>
              <a:rPr lang="es-CO" dirty="0" smtClean="0"/>
              <a:t>con motor diesel, motocicletas, aviones </a:t>
            </a:r>
            <a:r>
              <a:rPr lang="es-CO" dirty="0" smtClean="0"/>
              <a:t>incluyendo fuentes </a:t>
            </a:r>
            <a:r>
              <a:rPr lang="es-CO" dirty="0" smtClean="0"/>
              <a:t>lineales con emisión de gases y partículas del </a:t>
            </a:r>
            <a:r>
              <a:rPr lang="es-CO" dirty="0" smtClean="0"/>
              <a:t>conjunto del </a:t>
            </a:r>
            <a:r>
              <a:rPr lang="es-CO" dirty="0" smtClean="0"/>
              <a:t>tráfico de vehículos).</a:t>
            </a:r>
            <a:endParaRPr lang="es-CO" dirty="0"/>
          </a:p>
        </p:txBody>
      </p:sp>
      <p:pic>
        <p:nvPicPr>
          <p:cNvPr id="95234" name="Picture 2" descr="Planta de generación de Biogás"/>
          <p:cNvPicPr>
            <a:picLocks noChangeAspect="1" noChangeArrowheads="1"/>
          </p:cNvPicPr>
          <p:nvPr/>
        </p:nvPicPr>
        <p:blipFill>
          <a:blip r:embed="rId2"/>
          <a:srcRect/>
          <a:stretch>
            <a:fillRect/>
          </a:stretch>
        </p:blipFill>
        <p:spPr bwMode="auto">
          <a:xfrm>
            <a:off x="2571736" y="3929066"/>
            <a:ext cx="4559104" cy="16430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3200" b="1" dirty="0" smtClean="0"/>
              <a:t>Los principales medios contaminados son el aire, el agua y el suelo</a:t>
            </a:r>
            <a:endParaRPr lang="es-CO" sz="3200" dirty="0"/>
          </a:p>
        </p:txBody>
      </p:sp>
      <p:sp>
        <p:nvSpPr>
          <p:cNvPr id="3" name="2 Marcador de contenido"/>
          <p:cNvSpPr>
            <a:spLocks noGrp="1"/>
          </p:cNvSpPr>
          <p:nvPr>
            <p:ph idx="1"/>
          </p:nvPr>
        </p:nvSpPr>
        <p:spPr>
          <a:xfrm>
            <a:off x="457200" y="1600200"/>
            <a:ext cx="7758138" cy="5114948"/>
          </a:xfrm>
        </p:spPr>
        <p:txBody>
          <a:bodyPr>
            <a:normAutofit/>
          </a:bodyPr>
          <a:lstStyle/>
          <a:p>
            <a:pPr algn="just"/>
            <a:r>
              <a:rPr lang="es-CO" sz="1600" dirty="0" smtClean="0"/>
              <a:t>El aire: En las grandes ciudades, la contaminación del aire se debe a consecuencia de los escapes de gases de los motores de explosión, a los aparatos domésticos de la calefacción, a las industrias que es liberado en la atmósfera, ya sea como gases, vapores o partículas sólidas capaces de mantenerse en suspensión, con valores superiores a los normales, perjudican la vida y la salud, tanto del ser humano como de animales y plantas</a:t>
            </a:r>
            <a:r>
              <a:rPr lang="es-CO" sz="1600" dirty="0" smtClean="0"/>
              <a:t>.</a:t>
            </a:r>
          </a:p>
          <a:p>
            <a:pPr algn="just"/>
            <a:endParaRPr lang="es-CO" sz="1600" dirty="0" smtClean="0"/>
          </a:p>
          <a:p>
            <a:pPr algn="just"/>
            <a:r>
              <a:rPr lang="es-CO" sz="1600" dirty="0" smtClean="0"/>
              <a:t>El agua: Las fuentes naturales de agua que disponemos son: el agua de lluvia, ríos, lagos, mares y aguas subterráneas. Se encuentra en muchas rocas y piedras durísimas y también en la atmósfera en forma de nubes o nieblas.</a:t>
            </a:r>
          </a:p>
          <a:p>
            <a:pPr algn="just"/>
            <a:endParaRPr lang="es-CO" sz="1600" dirty="0" smtClean="0"/>
          </a:p>
          <a:p>
            <a:pPr algn="just"/>
            <a:r>
              <a:rPr lang="es-CO" sz="1600" dirty="0" smtClean="0"/>
              <a:t>El </a:t>
            </a:r>
            <a:r>
              <a:rPr lang="es-CO" sz="1600" dirty="0" smtClean="0"/>
              <a:t>suelo: El uso del suelo es otra de las características de la intervención humana en el medio, desde la reserva de espacios para su uso exclusivo, como en las ciudades, la industria, las comunicaciones o la agricultura, hasta su degradación general a través de la contaminación coloidal, por la lluvia ácida o la utilización en la agricultura de abonos químicos nitrogenados. En la agricultura, el cultivo de una sola especie le hace perder los nutrientes necesarios para su crecimiento, y dificultan también el desarrollo de otras especies, con lo que se disminuye la variedad de las plantas</a:t>
            </a:r>
            <a:r>
              <a:rPr lang="es-CO" sz="1600" dirty="0" smtClean="0"/>
              <a:t>.</a:t>
            </a:r>
            <a:endParaRPr lang="es-CO"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b="1" dirty="0" smtClean="0"/>
              <a:t>Medio </a:t>
            </a:r>
            <a:r>
              <a:rPr lang="es-CO" b="1" dirty="0" smtClean="0"/>
              <a:t>afectado </a:t>
            </a:r>
            <a:endParaRPr lang="es-CO" dirty="0"/>
          </a:p>
        </p:txBody>
      </p:sp>
      <p:sp>
        <p:nvSpPr>
          <p:cNvPr id="3" name="2 Marcador de contenido"/>
          <p:cNvSpPr>
            <a:spLocks noGrp="1"/>
          </p:cNvSpPr>
          <p:nvPr>
            <p:ph idx="1"/>
          </p:nvPr>
        </p:nvSpPr>
        <p:spPr>
          <a:xfrm>
            <a:off x="457200" y="1600200"/>
            <a:ext cx="7467600" cy="5043510"/>
          </a:xfrm>
        </p:spPr>
        <p:txBody>
          <a:bodyPr>
            <a:normAutofit fontScale="70000" lnSpcReduction="20000"/>
          </a:bodyPr>
          <a:lstStyle/>
          <a:p>
            <a:pPr algn="just">
              <a:buNone/>
            </a:pPr>
            <a:r>
              <a:rPr lang="es-CO" dirty="0" smtClean="0"/>
              <a:t>	Contaminación </a:t>
            </a:r>
            <a:r>
              <a:rPr lang="es-CO" dirty="0" smtClean="0"/>
              <a:t>del agua: </a:t>
            </a:r>
            <a:r>
              <a:rPr lang="es-CO" dirty="0" smtClean="0"/>
              <a:t>refiere </a:t>
            </a:r>
            <a:r>
              <a:rPr lang="es-CO" dirty="0" smtClean="0"/>
              <a:t>a la presencia de contaminantes en el </a:t>
            </a:r>
            <a:r>
              <a:rPr lang="es-CO" dirty="0" smtClean="0"/>
              <a:t>agua </a:t>
            </a:r>
            <a:r>
              <a:rPr lang="es-CO" dirty="0" smtClean="0"/>
              <a:t>(ríos, mares y aguas subterráneas). Los contaminantes principales son los </a:t>
            </a:r>
            <a:r>
              <a:rPr lang="es-CO" dirty="0" smtClean="0"/>
              <a:t>de </a:t>
            </a:r>
            <a:r>
              <a:rPr lang="es-CO" dirty="0" smtClean="0"/>
              <a:t>desechos industriales (presencia de metales y evacuación de aguas a elevada </a:t>
            </a:r>
            <a:r>
              <a:rPr lang="es-CO" dirty="0" smtClean="0"/>
              <a:t>temperatura)</a:t>
            </a:r>
          </a:p>
          <a:p>
            <a:pPr algn="just">
              <a:buNone/>
            </a:pPr>
            <a:endParaRPr lang="es-CO" dirty="0" smtClean="0"/>
          </a:p>
          <a:p>
            <a:pPr algn="just">
              <a:buNone/>
            </a:pPr>
            <a:r>
              <a:rPr lang="es-CO" dirty="0" smtClean="0"/>
              <a:t>	Contaminación </a:t>
            </a:r>
            <a:r>
              <a:rPr lang="es-CO" dirty="0" smtClean="0"/>
              <a:t>del suelo: es la incorporación al suelo de materias extrañas, como basura, desechos tóxicos, productos químicos, y desechos industriales. La contaminación del suelo produce un desequilibrio físico, químico y biológico que afecta negativamente las plantas, animales y humanos</a:t>
            </a:r>
            <a:r>
              <a:rPr lang="es-CO" dirty="0" smtClean="0"/>
              <a:t>.</a:t>
            </a:r>
          </a:p>
          <a:p>
            <a:pPr algn="just">
              <a:buNone/>
            </a:pPr>
            <a:r>
              <a:rPr lang="es-CO" dirty="0" smtClean="0"/>
              <a:t/>
            </a:r>
            <a:br>
              <a:rPr lang="es-CO" dirty="0" smtClean="0"/>
            </a:br>
            <a:r>
              <a:rPr lang="es-CO" dirty="0" smtClean="0"/>
              <a:t>Contaminación del aire: es la adición dañina a la atmósfera de gases tóxicos, CO, u otros que afectan el normal desarrollo de plantas, animales y que afectan negativamente la salud de los humanos.</a:t>
            </a:r>
            <a:endParaRPr lang="es-CO" dirty="0"/>
          </a:p>
        </p:txBody>
      </p:sp>
    </p:spTree>
  </p:cSld>
  <p:clrMapOvr>
    <a:masterClrMapping/>
  </p:clrMapOvr>
</p:sld>
</file>

<file path=ppt/theme/theme1.xml><?xml version="1.0" encoding="utf-8"?>
<a:theme xmlns:a="http://schemas.openxmlformats.org/drawingml/2006/main" name="Técnic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154</TotalTime>
  <Words>414</Words>
  <Application>Microsoft Office PowerPoint</Application>
  <PresentationFormat>Carta (216 x 279 mm)</PresentationFormat>
  <Paragraphs>82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Técnico</vt:lpstr>
      <vt:lpstr>CONTAMINACION AMBIENTAL</vt:lpstr>
      <vt:lpstr>ELIANA FERNANDEZ VELASCO</vt:lpstr>
      <vt:lpstr>¿ Que es la Contaminación Ambiental ?</vt:lpstr>
      <vt:lpstr>CAUSAS</vt:lpstr>
      <vt:lpstr>Clasificación en función del método contaminante ambiental </vt:lpstr>
      <vt:lpstr>Diapositiva 6</vt:lpstr>
      <vt:lpstr>Fuentes de contaminación atmosférica</vt:lpstr>
      <vt:lpstr>Los principales medios contaminados son el aire, el agua y el suelo</vt:lpstr>
      <vt:lpstr>Medio afectado </vt:lpstr>
      <vt:lpstr>EFECTOS DE LA CONTAMINACION</vt:lpstr>
      <vt:lpstr>EFECTOS EN LA SALUD</vt:lpstr>
      <vt:lpstr>EFECTOS DE LA RADIACTIVIDAD </vt:lpstr>
      <vt:lpstr>CAMBIOS CLIMATICOS POR LA CONTAMINACION AMBIENTAL </vt:lpstr>
      <vt:lpstr>DESTRUCCION DEL OZONO</vt:lpstr>
      <vt:lpstr>CONTAMINACION AMBIENTAL URBANA </vt:lpstr>
      <vt:lpstr>Diapositiva 16</vt:lpstr>
      <vt:lpstr>PREVENCION DE LA CONTAMINACION AMBIENTAL </vt:lpstr>
      <vt:lpstr>Diapositiva 18</vt:lpstr>
      <vt:lpstr>EL EQUILIBRIO ECOLOGICO </vt:lpstr>
      <vt:lpstr>EL HOMBRE INTERACCIONA CON EL MEDIO AMBIENTE</vt:lpstr>
      <vt:lpstr>La contaminación ambiental debe favorecer a la toma de conciencia de este problema y en lo posible, el desarrollar actividades en la comunidad que contribuirán con el control de la contaminación de nuestro medio ambiente.</vt:lpstr>
      <vt:lpstr>BIBLIOGRAFIA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CONTAMINACION AMBIENTAL</dc:title>
  <dc:creator>Eliana</dc:creator>
  <cp:lastModifiedBy>Eliana</cp:lastModifiedBy>
  <cp:revision>47</cp:revision>
  <dcterms:created xsi:type="dcterms:W3CDTF">2009-03-26T04:06:00Z</dcterms:created>
  <dcterms:modified xsi:type="dcterms:W3CDTF">2009-03-26T06:40:31Z</dcterms:modified>
</cp:coreProperties>
</file>