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55"/>
  </p:notesMasterIdLst>
  <p:sldIdLst>
    <p:sldId id="280" r:id="rId2"/>
    <p:sldId id="324" r:id="rId3"/>
    <p:sldId id="257" r:id="rId4"/>
    <p:sldId id="259" r:id="rId5"/>
    <p:sldId id="258" r:id="rId6"/>
    <p:sldId id="260" r:id="rId7"/>
    <p:sldId id="262" r:id="rId8"/>
    <p:sldId id="265" r:id="rId9"/>
    <p:sldId id="300" r:id="rId10"/>
    <p:sldId id="301" r:id="rId11"/>
    <p:sldId id="302" r:id="rId12"/>
    <p:sldId id="303" r:id="rId13"/>
    <p:sldId id="304" r:id="rId14"/>
    <p:sldId id="323" r:id="rId15"/>
    <p:sldId id="266" r:id="rId16"/>
    <p:sldId id="271" r:id="rId17"/>
    <p:sldId id="272" r:id="rId18"/>
    <p:sldId id="273" r:id="rId19"/>
    <p:sldId id="274" r:id="rId20"/>
    <p:sldId id="293" r:id="rId21"/>
    <p:sldId id="295" r:id="rId22"/>
    <p:sldId id="298" r:id="rId23"/>
    <p:sldId id="299" r:id="rId24"/>
    <p:sldId id="294" r:id="rId25"/>
    <p:sldId id="282" r:id="rId26"/>
    <p:sldId id="283" r:id="rId27"/>
    <p:sldId id="284" r:id="rId28"/>
    <p:sldId id="285" r:id="rId29"/>
    <p:sldId id="286" r:id="rId30"/>
    <p:sldId id="287" r:id="rId31"/>
    <p:sldId id="296" r:id="rId32"/>
    <p:sldId id="289" r:id="rId33"/>
    <p:sldId id="290" r:id="rId34"/>
    <p:sldId id="291" r:id="rId35"/>
    <p:sldId id="292" r:id="rId36"/>
    <p:sldId id="321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2" r:id="rId5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36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06/relationships/legacyDocTextInfo" Target="legacyDocTextInfo.bin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DA046D-56B7-4BDA-BFA7-5B41BB7C802F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6A9C55AB-913B-4391-88E9-81BC252638C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</a:rPr>
            <a:t>INVOLUCION</a:t>
          </a:r>
          <a:endParaRPr kumimoji="0" lang="es-E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pitchFamily="34" charset="0"/>
          </a:endParaRPr>
        </a:p>
      </dgm:t>
    </dgm:pt>
    <dgm:pt modelId="{3901C9ED-C09A-4912-A261-F873476804AC}" type="parTrans" cxnId="{F4FB0352-57DC-4E11-A2C9-0211E0900A35}">
      <dgm:prSet/>
      <dgm:spPr/>
      <dgm:t>
        <a:bodyPr/>
        <a:lstStyle/>
        <a:p>
          <a:endParaRPr lang="es-ES"/>
        </a:p>
      </dgm:t>
    </dgm:pt>
    <dgm:pt modelId="{FD346C2E-FBA7-4855-924E-9FE9353B7223}" type="sibTrans" cxnId="{F4FB0352-57DC-4E11-A2C9-0211E0900A35}">
      <dgm:prSet/>
      <dgm:spPr/>
      <dgm:t>
        <a:bodyPr/>
        <a:lstStyle/>
        <a:p>
          <a:endParaRPr lang="es-ES"/>
        </a:p>
      </dgm:t>
    </dgm:pt>
    <dgm:pt modelId="{3142B495-E47B-4FFF-B8BB-12F73F18771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</a:rPr>
            <a:t>GALACTOPOYESIS</a:t>
          </a:r>
          <a:endParaRPr kumimoji="0" lang="es-E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pitchFamily="34" charset="0"/>
          </a:endParaRPr>
        </a:p>
      </dgm:t>
    </dgm:pt>
    <dgm:pt modelId="{EA2ADDCC-4F20-4027-86D4-7A7F9427C119}" type="parTrans" cxnId="{5966FA11-D6B9-4205-A506-D16B4D51A36F}">
      <dgm:prSet/>
      <dgm:spPr/>
      <dgm:t>
        <a:bodyPr/>
        <a:lstStyle/>
        <a:p>
          <a:endParaRPr lang="es-ES"/>
        </a:p>
      </dgm:t>
    </dgm:pt>
    <dgm:pt modelId="{944BA6AA-8DA4-41CC-BD48-4E0764FF462E}" type="sibTrans" cxnId="{5966FA11-D6B9-4205-A506-D16B4D51A36F}">
      <dgm:prSet/>
      <dgm:spPr/>
      <dgm:t>
        <a:bodyPr/>
        <a:lstStyle/>
        <a:p>
          <a:endParaRPr lang="es-ES"/>
        </a:p>
      </dgm:t>
    </dgm:pt>
    <dgm:pt modelId="{AF99E487-2906-4688-A732-B88344E9A07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</a:rPr>
            <a:t>LACTOGENESIS</a:t>
          </a:r>
          <a:endParaRPr kumimoji="0" lang="es-E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pitchFamily="34" charset="0"/>
          </a:endParaRPr>
        </a:p>
      </dgm:t>
    </dgm:pt>
    <dgm:pt modelId="{AC4D9BAC-4821-4134-B800-2F33C66EB3CF}" type="parTrans" cxnId="{556B9B67-FBCA-4505-81E4-EAA6C4759252}">
      <dgm:prSet/>
      <dgm:spPr/>
      <dgm:t>
        <a:bodyPr/>
        <a:lstStyle/>
        <a:p>
          <a:endParaRPr lang="es-ES"/>
        </a:p>
      </dgm:t>
    </dgm:pt>
    <dgm:pt modelId="{FA156ADF-889B-43DE-B80B-5CFAE5DA5463}" type="sibTrans" cxnId="{556B9B67-FBCA-4505-81E4-EAA6C4759252}">
      <dgm:prSet/>
      <dgm:spPr/>
      <dgm:t>
        <a:bodyPr/>
        <a:lstStyle/>
        <a:p>
          <a:endParaRPr lang="es-ES"/>
        </a:p>
      </dgm:t>
    </dgm:pt>
    <dgm:pt modelId="{0D3BAC34-3F89-45E5-895B-421EBA225A3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</a:rPr>
            <a:t>MAMOGENESIS</a:t>
          </a:r>
          <a:endParaRPr kumimoji="0" lang="es-E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pitchFamily="34" charset="0"/>
          </a:endParaRPr>
        </a:p>
      </dgm:t>
    </dgm:pt>
    <dgm:pt modelId="{23478E93-FB76-4588-86F7-713F402D0A0B}" type="parTrans" cxnId="{19DCA87C-973F-4849-A1FF-F6A09B0CD0AD}">
      <dgm:prSet/>
      <dgm:spPr/>
      <dgm:t>
        <a:bodyPr/>
        <a:lstStyle/>
        <a:p>
          <a:endParaRPr lang="es-ES"/>
        </a:p>
      </dgm:t>
    </dgm:pt>
    <dgm:pt modelId="{5D2B2CF9-2249-440D-8F91-9E86BAB4E410}" type="sibTrans" cxnId="{19DCA87C-973F-4849-A1FF-F6A09B0CD0AD}">
      <dgm:prSet/>
      <dgm:spPr/>
      <dgm:t>
        <a:bodyPr/>
        <a:lstStyle/>
        <a:p>
          <a:endParaRPr lang="es-ES"/>
        </a:p>
      </dgm:t>
    </dgm:pt>
    <dgm:pt modelId="{CCA80879-CE7C-4502-8101-6B495B8CC146}" type="pres">
      <dgm:prSet presAssocID="{60DA046D-56B7-4BDA-BFA7-5B41BB7C802F}" presName="Name0" presStyleCnt="0">
        <dgm:presLayoutVars>
          <dgm:dir/>
          <dgm:animLvl val="lvl"/>
          <dgm:resizeHandles val="exact"/>
        </dgm:presLayoutVars>
      </dgm:prSet>
      <dgm:spPr/>
    </dgm:pt>
    <dgm:pt modelId="{E6C9EF45-B3A7-4D69-A9CF-2AEFFD4FE949}" type="pres">
      <dgm:prSet presAssocID="{6A9C55AB-913B-4391-88E9-81BC252638CD}" presName="Name8" presStyleCnt="0"/>
      <dgm:spPr/>
    </dgm:pt>
    <dgm:pt modelId="{A7355B38-44F5-4171-8BE7-33BCC730A54F}" type="pres">
      <dgm:prSet presAssocID="{6A9C55AB-913B-4391-88E9-81BC252638CD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BE92AC-2D6E-4256-81BD-3766E686F3F6}" type="pres">
      <dgm:prSet presAssocID="{6A9C55AB-913B-4391-88E9-81BC252638C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0D0848-0158-4339-AAD7-C59E954F7A5A}" type="pres">
      <dgm:prSet presAssocID="{3142B495-E47B-4FFF-B8BB-12F73F187714}" presName="Name8" presStyleCnt="0"/>
      <dgm:spPr/>
    </dgm:pt>
    <dgm:pt modelId="{13A13AC4-FC93-4E46-8C88-8FE29F14693E}" type="pres">
      <dgm:prSet presAssocID="{3142B495-E47B-4FFF-B8BB-12F73F187714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2F57F1-4088-40D4-8834-2B4A5CE0FC58}" type="pres">
      <dgm:prSet presAssocID="{3142B495-E47B-4FFF-B8BB-12F73F18771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85F5D3-A3A6-4957-B430-D906D3E243FB}" type="pres">
      <dgm:prSet presAssocID="{AF99E487-2906-4688-A732-B88344E9A071}" presName="Name8" presStyleCnt="0"/>
      <dgm:spPr/>
    </dgm:pt>
    <dgm:pt modelId="{572944E9-641D-4228-964F-122FBECAB3F0}" type="pres">
      <dgm:prSet presAssocID="{AF99E487-2906-4688-A732-B88344E9A071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4F872F-78AF-4E3E-886E-1C833697DA96}" type="pres">
      <dgm:prSet presAssocID="{AF99E487-2906-4688-A732-B88344E9A07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8D610E-ABD9-4187-BC79-613B3FA3568B}" type="pres">
      <dgm:prSet presAssocID="{0D3BAC34-3F89-45E5-895B-421EBA225A3D}" presName="Name8" presStyleCnt="0"/>
      <dgm:spPr/>
    </dgm:pt>
    <dgm:pt modelId="{0C7ACDE3-54E5-4337-80E3-F14C54C17CFD}" type="pres">
      <dgm:prSet presAssocID="{0D3BAC34-3F89-45E5-895B-421EBA225A3D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FA4254-2982-406A-AA54-61211E0719D2}" type="pres">
      <dgm:prSet presAssocID="{0D3BAC34-3F89-45E5-895B-421EBA225A3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4546CC5-2A84-49B4-A1FF-16E3DED6E295}" type="presOf" srcId="{0D3BAC34-3F89-45E5-895B-421EBA225A3D}" destId="{A1FA4254-2982-406A-AA54-61211E0719D2}" srcOrd="1" destOrd="0" presId="urn:microsoft.com/office/officeart/2005/8/layout/pyramid1"/>
    <dgm:cxn modelId="{D9CC7F4A-CF28-43DB-ABD1-81D7EFD8475B}" type="presOf" srcId="{6A9C55AB-913B-4391-88E9-81BC252638CD}" destId="{A7355B38-44F5-4171-8BE7-33BCC730A54F}" srcOrd="0" destOrd="0" presId="urn:microsoft.com/office/officeart/2005/8/layout/pyramid1"/>
    <dgm:cxn modelId="{BA0A4A7C-72F1-4D6D-9F74-9934129B0ED5}" type="presOf" srcId="{3142B495-E47B-4FFF-B8BB-12F73F187714}" destId="{A12F57F1-4088-40D4-8834-2B4A5CE0FC58}" srcOrd="1" destOrd="0" presId="urn:microsoft.com/office/officeart/2005/8/layout/pyramid1"/>
    <dgm:cxn modelId="{F4FB0352-57DC-4E11-A2C9-0211E0900A35}" srcId="{60DA046D-56B7-4BDA-BFA7-5B41BB7C802F}" destId="{6A9C55AB-913B-4391-88E9-81BC252638CD}" srcOrd="0" destOrd="0" parTransId="{3901C9ED-C09A-4912-A261-F873476804AC}" sibTransId="{FD346C2E-FBA7-4855-924E-9FE9353B7223}"/>
    <dgm:cxn modelId="{7BE8AB46-865F-4B17-8568-FDD5F0127AFE}" type="presOf" srcId="{AF99E487-2906-4688-A732-B88344E9A071}" destId="{984F872F-78AF-4E3E-886E-1C833697DA96}" srcOrd="1" destOrd="0" presId="urn:microsoft.com/office/officeart/2005/8/layout/pyramid1"/>
    <dgm:cxn modelId="{19DCA87C-973F-4849-A1FF-F6A09B0CD0AD}" srcId="{60DA046D-56B7-4BDA-BFA7-5B41BB7C802F}" destId="{0D3BAC34-3F89-45E5-895B-421EBA225A3D}" srcOrd="3" destOrd="0" parTransId="{23478E93-FB76-4588-86F7-713F402D0A0B}" sibTransId="{5D2B2CF9-2249-440D-8F91-9E86BAB4E410}"/>
    <dgm:cxn modelId="{71653D02-3917-4DA5-9FCE-4DD9C3AB27C6}" type="presOf" srcId="{60DA046D-56B7-4BDA-BFA7-5B41BB7C802F}" destId="{CCA80879-CE7C-4502-8101-6B495B8CC146}" srcOrd="0" destOrd="0" presId="urn:microsoft.com/office/officeart/2005/8/layout/pyramid1"/>
    <dgm:cxn modelId="{A9A625BB-7DA6-46EF-8585-B83757A48E31}" type="presOf" srcId="{3142B495-E47B-4FFF-B8BB-12F73F187714}" destId="{13A13AC4-FC93-4E46-8C88-8FE29F14693E}" srcOrd="0" destOrd="0" presId="urn:microsoft.com/office/officeart/2005/8/layout/pyramid1"/>
    <dgm:cxn modelId="{556B9B67-FBCA-4505-81E4-EAA6C4759252}" srcId="{60DA046D-56B7-4BDA-BFA7-5B41BB7C802F}" destId="{AF99E487-2906-4688-A732-B88344E9A071}" srcOrd="2" destOrd="0" parTransId="{AC4D9BAC-4821-4134-B800-2F33C66EB3CF}" sibTransId="{FA156ADF-889B-43DE-B80B-5CFAE5DA5463}"/>
    <dgm:cxn modelId="{A623377F-D2E7-4275-B5B6-E6C1BADFD9E3}" type="presOf" srcId="{AF99E487-2906-4688-A732-B88344E9A071}" destId="{572944E9-641D-4228-964F-122FBECAB3F0}" srcOrd="0" destOrd="0" presId="urn:microsoft.com/office/officeart/2005/8/layout/pyramid1"/>
    <dgm:cxn modelId="{B5785B06-A7C3-4644-A13F-9108BA3AA43A}" type="presOf" srcId="{0D3BAC34-3F89-45E5-895B-421EBA225A3D}" destId="{0C7ACDE3-54E5-4337-80E3-F14C54C17CFD}" srcOrd="0" destOrd="0" presId="urn:microsoft.com/office/officeart/2005/8/layout/pyramid1"/>
    <dgm:cxn modelId="{F085A20D-2328-475F-98AA-2B49F43AA9B2}" type="presOf" srcId="{6A9C55AB-913B-4391-88E9-81BC252638CD}" destId="{2BBE92AC-2D6E-4256-81BD-3766E686F3F6}" srcOrd="1" destOrd="0" presId="urn:microsoft.com/office/officeart/2005/8/layout/pyramid1"/>
    <dgm:cxn modelId="{5966FA11-D6B9-4205-A506-D16B4D51A36F}" srcId="{60DA046D-56B7-4BDA-BFA7-5B41BB7C802F}" destId="{3142B495-E47B-4FFF-B8BB-12F73F187714}" srcOrd="1" destOrd="0" parTransId="{EA2ADDCC-4F20-4027-86D4-7A7F9427C119}" sibTransId="{944BA6AA-8DA4-41CC-BD48-4E0764FF462E}"/>
    <dgm:cxn modelId="{7CE6D7B8-4DEE-4871-933A-5CF5F684A6A5}" type="presParOf" srcId="{CCA80879-CE7C-4502-8101-6B495B8CC146}" destId="{E6C9EF45-B3A7-4D69-A9CF-2AEFFD4FE949}" srcOrd="0" destOrd="0" presId="urn:microsoft.com/office/officeart/2005/8/layout/pyramid1"/>
    <dgm:cxn modelId="{88E08123-67DF-4A9A-9349-B64722F9EF8D}" type="presParOf" srcId="{E6C9EF45-B3A7-4D69-A9CF-2AEFFD4FE949}" destId="{A7355B38-44F5-4171-8BE7-33BCC730A54F}" srcOrd="0" destOrd="0" presId="urn:microsoft.com/office/officeart/2005/8/layout/pyramid1"/>
    <dgm:cxn modelId="{11A2AE08-9F9B-4A35-AAC2-495FB463EC1B}" type="presParOf" srcId="{E6C9EF45-B3A7-4D69-A9CF-2AEFFD4FE949}" destId="{2BBE92AC-2D6E-4256-81BD-3766E686F3F6}" srcOrd="1" destOrd="0" presId="urn:microsoft.com/office/officeart/2005/8/layout/pyramid1"/>
    <dgm:cxn modelId="{83FBBE10-88A9-452C-87FB-80BCB9B9814F}" type="presParOf" srcId="{CCA80879-CE7C-4502-8101-6B495B8CC146}" destId="{E70D0848-0158-4339-AAD7-C59E954F7A5A}" srcOrd="1" destOrd="0" presId="urn:microsoft.com/office/officeart/2005/8/layout/pyramid1"/>
    <dgm:cxn modelId="{F5FDDC6E-B082-40BA-AD1B-9209B5199918}" type="presParOf" srcId="{E70D0848-0158-4339-AAD7-C59E954F7A5A}" destId="{13A13AC4-FC93-4E46-8C88-8FE29F14693E}" srcOrd="0" destOrd="0" presId="urn:microsoft.com/office/officeart/2005/8/layout/pyramid1"/>
    <dgm:cxn modelId="{6D946280-E2DD-4C4B-AFF1-57A6E57DA0BB}" type="presParOf" srcId="{E70D0848-0158-4339-AAD7-C59E954F7A5A}" destId="{A12F57F1-4088-40D4-8834-2B4A5CE0FC58}" srcOrd="1" destOrd="0" presId="urn:microsoft.com/office/officeart/2005/8/layout/pyramid1"/>
    <dgm:cxn modelId="{BAF1430F-3ABC-41A4-84BF-713E9E4058BD}" type="presParOf" srcId="{CCA80879-CE7C-4502-8101-6B495B8CC146}" destId="{AD85F5D3-A3A6-4957-B430-D906D3E243FB}" srcOrd="2" destOrd="0" presId="urn:microsoft.com/office/officeart/2005/8/layout/pyramid1"/>
    <dgm:cxn modelId="{4A564DE7-89D2-4F25-961A-46EDE73D846D}" type="presParOf" srcId="{AD85F5D3-A3A6-4957-B430-D906D3E243FB}" destId="{572944E9-641D-4228-964F-122FBECAB3F0}" srcOrd="0" destOrd="0" presId="urn:microsoft.com/office/officeart/2005/8/layout/pyramid1"/>
    <dgm:cxn modelId="{1B813FEF-A7F3-4AC1-B19A-2226DCF9A895}" type="presParOf" srcId="{AD85F5D3-A3A6-4957-B430-D906D3E243FB}" destId="{984F872F-78AF-4E3E-886E-1C833697DA96}" srcOrd="1" destOrd="0" presId="urn:microsoft.com/office/officeart/2005/8/layout/pyramid1"/>
    <dgm:cxn modelId="{B70B922B-695A-4F2D-B3D0-7144D8F70FF3}" type="presParOf" srcId="{CCA80879-CE7C-4502-8101-6B495B8CC146}" destId="{938D610E-ABD9-4187-BC79-613B3FA3568B}" srcOrd="3" destOrd="0" presId="urn:microsoft.com/office/officeart/2005/8/layout/pyramid1"/>
    <dgm:cxn modelId="{31EE7537-4E38-41BD-9B8B-C41F260AF182}" type="presParOf" srcId="{938D610E-ABD9-4187-BC79-613B3FA3568B}" destId="{0C7ACDE3-54E5-4337-80E3-F14C54C17CFD}" srcOrd="0" destOrd="0" presId="urn:microsoft.com/office/officeart/2005/8/layout/pyramid1"/>
    <dgm:cxn modelId="{5741CABE-6083-4AB0-952C-AA431181E5DA}" type="presParOf" srcId="{938D610E-ABD9-4187-BC79-613B3FA3568B}" destId="{A1FA4254-2982-406A-AA54-61211E0719D2}" srcOrd="1" destOrd="0" presId="urn:microsoft.com/office/officeart/2005/8/layout/pyramid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7.bin"/><Relationship Id="rId2" Type="http://schemas.microsoft.com/office/2006/relationships/legacyDiagramText" Target="legacyDiagramText6.bin"/><Relationship Id="rId1" Type="http://schemas.microsoft.com/office/2006/relationships/legacyDiagramText" Target="legacyDiagramText5.bin"/><Relationship Id="rId4" Type="http://schemas.microsoft.com/office/2006/relationships/legacyDiagramText" Target="legacyDiagramText8.bin"/></Relationships>
</file>

<file path=ppt/drawings/_rels/vmlDrawing3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1.bin"/><Relationship Id="rId2" Type="http://schemas.microsoft.com/office/2006/relationships/legacyDiagramText" Target="legacyDiagramText10.bin"/><Relationship Id="rId1" Type="http://schemas.microsoft.com/office/2006/relationships/legacyDiagramText" Target="legacyDiagramText9.bin"/><Relationship Id="rId4" Type="http://schemas.microsoft.com/office/2006/relationships/legacyDiagramText" Target="legacyDiagramText12.bin"/></Relationships>
</file>

<file path=ppt/drawings/_rels/vmlDrawing4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5.bin"/><Relationship Id="rId2" Type="http://schemas.microsoft.com/office/2006/relationships/legacyDiagramText" Target="legacyDiagramText14.bin"/><Relationship Id="rId1" Type="http://schemas.microsoft.com/office/2006/relationships/legacyDiagramText" Target="legacyDiagramText13.bin"/><Relationship Id="rId4" Type="http://schemas.microsoft.com/office/2006/relationships/legacyDiagramText" Target="legacyDiagramText16.bin"/></Relationships>
</file>

<file path=ppt/drawings/_rels/vmlDrawing5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9.bin"/><Relationship Id="rId2" Type="http://schemas.microsoft.com/office/2006/relationships/legacyDiagramText" Target="legacyDiagramText18.bin"/><Relationship Id="rId1" Type="http://schemas.microsoft.com/office/2006/relationships/legacyDiagramText" Target="legacyDiagramText17.bin"/><Relationship Id="rId4" Type="http://schemas.microsoft.com/office/2006/relationships/legacyDiagramText" Target="legacyDiagramText20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F9A22-E7DC-4E77-A766-BEED52B5838F}" type="datetimeFigureOut">
              <a:rPr lang="es-ES" smtClean="0"/>
              <a:pPr/>
              <a:t>25/03/2009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7C098-2064-47EB-B5E0-0AA75BC5B0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7C098-2064-47EB-B5E0-0AA75BC5B045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3892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3892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0102B-CEAD-45D6-BF42-CA1AF5B59BF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695E1-4C3D-49FE-A4E2-B53E6579A4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EE079-1E72-409A-AAB5-938562D501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F1E93-478D-4D7F-A102-1ADC70B963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ítulo y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22F52-7915-4F1D-92F2-B5C5024F02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0E73B-F576-426C-915C-63807E463F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4AAB3-9317-4884-845B-7A83608340B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62FBC-4EDE-4371-9BE5-F04DF832DB2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BECE5-2E92-418B-AAB5-11B9005DE38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1D92-AACA-4011-A805-8F10806237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91A91-3FC4-4E02-8AEB-BA18B7C93D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317DD-D9CE-4E7D-8993-81C847D7C2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48211-ECB7-403A-938E-6FCBDA26E86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6894D-998E-4FD1-93CC-DAEE149635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46296C6-D753-43B1-AE2B-D1CA7855589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717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789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789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789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789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789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  <p:sp>
          <p:nvSpPr>
            <p:cNvPr id="3789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790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3790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790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790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Nutriente" TargetMode="External"/><Relationship Id="rId2" Type="http://schemas.openxmlformats.org/officeDocument/2006/relationships/hyperlink" Target="http://es.wikipedia.org/wiki/Madre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betesjuvenil.com/documentos_html/dj_diabetes_mellitus_tipo_1.asp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z="9600" dirty="0" smtClean="0"/>
              <a:t>LACTANCIA </a:t>
            </a:r>
            <a:br>
              <a:rPr lang="es-ES_tradnl" sz="9600" dirty="0" smtClean="0"/>
            </a:br>
            <a:r>
              <a:rPr lang="es-ES_tradnl" sz="9600" dirty="0" smtClean="0"/>
              <a:t>MATERNA</a:t>
            </a:r>
            <a:endParaRPr lang="es-ES" sz="9600" dirty="0" smtClean="0"/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868863"/>
            <a:ext cx="12906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4214811" y="4572008"/>
            <a:ext cx="4714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LEIDY CATHERINE ARTEAGA DELGADO</a:t>
            </a:r>
          </a:p>
          <a:p>
            <a:r>
              <a:rPr lang="es-ES" dirty="0" smtClean="0"/>
              <a:t>DOCENTE: LUIS ANTONIO GONZALES</a:t>
            </a:r>
          </a:p>
          <a:p>
            <a:r>
              <a:rPr lang="es-ES" dirty="0" smtClean="0"/>
              <a:t>AREA: ECOLOGIA</a:t>
            </a:r>
          </a:p>
          <a:p>
            <a:r>
              <a:rPr lang="es-ES" dirty="0" smtClean="0"/>
              <a:t>PROGRAMA:  MEDICINA </a:t>
            </a:r>
          </a:p>
          <a:p>
            <a:r>
              <a:rPr lang="es-ES" dirty="0" smtClean="0"/>
              <a:t>GRUPO: I-B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REFLEJO DE PRODUCCION DE LECHE</a:t>
            </a:r>
          </a:p>
        </p:txBody>
      </p:sp>
      <p:sp>
        <p:nvSpPr>
          <p:cNvPr id="75779" name="2 Marcador de contenido"/>
          <p:cNvSpPr>
            <a:spLocks noGrp="1"/>
          </p:cNvSpPr>
          <p:nvPr>
            <p:ph sz="half" idx="4294967295"/>
          </p:nvPr>
        </p:nvSpPr>
        <p:spPr>
          <a:xfrm>
            <a:off x="285750" y="3286125"/>
            <a:ext cx="4000500" cy="31496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ES" sz="2800" dirty="0" smtClean="0"/>
              <a:t>El estímulo nervioso del pezón y de la areola, produce mediante un reflejo neuroendocrino la liberación en la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z="2800" dirty="0" smtClean="0"/>
              <a:t>    hipófisis de la prolactina y de la Oxitocina</a:t>
            </a:r>
          </a:p>
        </p:txBody>
      </p:sp>
      <p:sp>
        <p:nvSpPr>
          <p:cNvPr id="17412" name="3 CuadroTexto"/>
          <p:cNvSpPr txBox="1">
            <a:spLocks noChangeArrowheads="1"/>
          </p:cNvSpPr>
          <p:nvPr/>
        </p:nvSpPr>
        <p:spPr bwMode="auto">
          <a:xfrm>
            <a:off x="0" y="0"/>
            <a:ext cx="214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Arial" pitchFamily="34" charset="0"/>
              </a:rPr>
              <a:t>FISIOLOGIA</a:t>
            </a:r>
          </a:p>
        </p:txBody>
      </p:sp>
      <p:pic>
        <p:nvPicPr>
          <p:cNvPr id="17413" name="Picture 2" descr="C:\Documents and Settings\diaz marin\Escritorio\IMAGENES LACTANCIA+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890735"/>
            <a:ext cx="4357718" cy="4824413"/>
          </a:xfrm>
          <a:noFill/>
        </p:spPr>
      </p:pic>
      <p:sp>
        <p:nvSpPr>
          <p:cNvPr id="8" name="7 Flecha doblada hacia arriba"/>
          <p:cNvSpPr/>
          <p:nvPr/>
        </p:nvSpPr>
        <p:spPr>
          <a:xfrm rot="10800000">
            <a:off x="2071688" y="2000250"/>
            <a:ext cx="2357437" cy="1143000"/>
          </a:xfrm>
          <a:prstGeom prst="bentUpArrow">
            <a:avLst>
              <a:gd name="adj1" fmla="val 25000"/>
              <a:gd name="adj2" fmla="val 3594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/>
              <a:t>LA </a:t>
            </a:r>
            <a:r>
              <a:rPr lang="es-ES" dirty="0" smtClean="0"/>
              <a:t>SUCCIÒN </a:t>
            </a:r>
            <a:r>
              <a:rPr lang="es-ES" dirty="0" smtClean="0"/>
              <a:t>DEL BEBÉ</a:t>
            </a:r>
          </a:p>
        </p:txBody>
      </p:sp>
      <p:sp>
        <p:nvSpPr>
          <p:cNvPr id="76803" name="2 Marcador de contenido"/>
          <p:cNvSpPr>
            <a:spLocks noGrp="1"/>
          </p:cNvSpPr>
          <p:nvPr>
            <p:ph sz="half" idx="4294967295"/>
          </p:nvPr>
        </p:nvSpPr>
        <p:spPr>
          <a:xfrm>
            <a:off x="0" y="1916113"/>
            <a:ext cx="4900613" cy="4525962"/>
          </a:xfrm>
        </p:spPr>
        <p:txBody>
          <a:bodyPr/>
          <a:lstStyle/>
          <a:p>
            <a:pPr eaLnBrk="1" hangingPunct="1">
              <a:defRPr/>
            </a:pPr>
            <a:r>
              <a:rPr lang="es-ES" sz="2400" dirty="0" smtClean="0"/>
              <a:t>La succión del bebé estimula las terminaciones</a:t>
            </a:r>
          </a:p>
          <a:p>
            <a:pPr eaLnBrk="1" hangingPunct="1">
              <a:defRPr/>
            </a:pPr>
            <a:r>
              <a:rPr lang="es-ES" sz="2400" dirty="0" smtClean="0"/>
              <a:t>nerviosas de la areola que pasan el mensaje a la hipófisis que inmediatamente libera (en las células lactotropas del lóbulo anterior) la prolactina Y posteriormente la oxitocina, la cual comprime la malla mioepitelial que envuelve a los alvéolos y permite la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z="2400" dirty="0" smtClean="0"/>
              <a:t>    salida de la leche.</a:t>
            </a:r>
          </a:p>
          <a:p>
            <a:pPr eaLnBrk="1" hangingPunct="1">
              <a:defRPr/>
            </a:pPr>
            <a:endParaRPr lang="es-ES" sz="2400" dirty="0" smtClean="0"/>
          </a:p>
        </p:txBody>
      </p:sp>
      <p:sp>
        <p:nvSpPr>
          <p:cNvPr id="18436" name="5 CuadroTexto"/>
          <p:cNvSpPr txBox="1">
            <a:spLocks noChangeArrowheads="1"/>
          </p:cNvSpPr>
          <p:nvPr/>
        </p:nvSpPr>
        <p:spPr bwMode="auto">
          <a:xfrm>
            <a:off x="0" y="0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Arial" pitchFamily="34" charset="0"/>
              </a:rPr>
              <a:t>FISIOLOGIA</a:t>
            </a: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773238"/>
            <a:ext cx="388778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5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PROLACTINA</a:t>
            </a:r>
          </a:p>
        </p:txBody>
      </p:sp>
      <p:sp>
        <p:nvSpPr>
          <p:cNvPr id="77827" name="6 Marcador de contenido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Se libera en la hipófisis anterior.</a:t>
            </a:r>
          </a:p>
          <a:p>
            <a:pPr eaLnBrk="1" hangingPunct="1">
              <a:defRPr/>
            </a:pPr>
            <a:r>
              <a:rPr lang="es-ES" smtClean="0"/>
              <a:t>Activa la formación de la leche en los alvéolos mamarios.</a:t>
            </a:r>
          </a:p>
          <a:p>
            <a:pPr eaLnBrk="1" hangingPunct="1">
              <a:defRPr/>
            </a:pPr>
            <a:r>
              <a:rPr lang="es-ES" smtClean="0"/>
              <a:t>Inhibida en la gestación por los estrógenos y la progesterona</a:t>
            </a:r>
          </a:p>
          <a:p>
            <a:pPr eaLnBrk="1" hangingPunct="1">
              <a:defRPr/>
            </a:pPr>
            <a:r>
              <a:rPr lang="es-ES" smtClean="0"/>
              <a:t> expulsada la placenta la prolactina puede desarrollar su actividad lactogénica.</a:t>
            </a:r>
          </a:p>
          <a:p>
            <a:pPr eaLnBrk="1" hangingPunct="1">
              <a:defRPr/>
            </a:pP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Título"/>
          <p:cNvSpPr>
            <a:spLocks noGrp="1"/>
          </p:cNvSpPr>
          <p:nvPr>
            <p:ph type="title" idx="4294967295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 smtClean="0"/>
              <a:t>REFLEJO DE EYECCIONDE LA LECHE OXITOCINA</a:t>
            </a:r>
            <a:br>
              <a:rPr lang="es-ES" dirty="0" smtClean="0"/>
            </a:br>
            <a:endParaRPr lang="es-ES" dirty="0" smtClean="0"/>
          </a:p>
        </p:txBody>
      </p:sp>
      <p:sp>
        <p:nvSpPr>
          <p:cNvPr id="78851" name="2 Marcador de contenido"/>
          <p:cNvSpPr>
            <a:spLocks noGrp="1"/>
          </p:cNvSpPr>
          <p:nvPr>
            <p:ph idx="4294967295"/>
          </p:nvPr>
        </p:nvSpPr>
        <p:spPr>
          <a:xfrm>
            <a:off x="179388" y="1844675"/>
            <a:ext cx="5472112" cy="4686300"/>
          </a:xfrm>
        </p:spPr>
        <p:txBody>
          <a:bodyPr/>
          <a:lstStyle/>
          <a:p>
            <a:pPr eaLnBrk="1" hangingPunct="1">
              <a:defRPr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liberada por el lóbulo posterior de la hipófisis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    actúa sobre la célula mioepitelial que se contrae y provoca el reflejo de eyección o bajada de la leche</a:t>
            </a:r>
          </a:p>
          <a:p>
            <a:pPr eaLnBrk="1" hangingPunct="1">
              <a:defRPr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Condicionada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 ver y escuchar al bebé como resultado de la preparación para darle el pecho</a:t>
            </a:r>
          </a:p>
          <a:p>
            <a:pPr eaLnBrk="1" hangingPunct="1">
              <a:defRPr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incondicionada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al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reflejo de eyección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puede ser inhibido por la ansiedad.</a:t>
            </a:r>
          </a:p>
          <a:p>
            <a:pPr eaLnBrk="1" hangingPunct="1">
              <a:defRPr/>
            </a:pPr>
            <a:endParaRPr lang="es-ES" sz="2800" dirty="0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1844675"/>
            <a:ext cx="2447925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Diagram 39"/>
          <p:cNvGrpSpPr>
            <a:grpSpLocks noChangeAspect="1"/>
          </p:cNvGrpSpPr>
          <p:nvPr/>
        </p:nvGrpSpPr>
        <p:grpSpPr bwMode="auto">
          <a:xfrm>
            <a:off x="0" y="1285860"/>
            <a:ext cx="5000628" cy="5357850"/>
            <a:chOff x="524" y="999"/>
            <a:chExt cx="5087" cy="2769"/>
          </a:xfrm>
        </p:grpSpPr>
        <p:graphicFrame>
          <p:nvGraphicFramePr>
            <p:cNvPr id="13" name="12 Diagrama"/>
            <p:cNvGraphicFramePr/>
            <p:nvPr/>
          </p:nvGraphicFramePr>
          <p:xfrm>
            <a:off x="524" y="999"/>
            <a:ext cx="5087" cy="276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0" name="AutoShape 57"/>
            <p:cNvSpPr>
              <a:spLocks noChangeArrowheads="1"/>
            </p:cNvSpPr>
            <p:nvPr/>
          </p:nvSpPr>
          <p:spPr bwMode="auto">
            <a:xfrm>
              <a:off x="4014" y="1297"/>
              <a:ext cx="286" cy="186"/>
            </a:xfrm>
            <a:prstGeom prst="rightArrow">
              <a:avLst>
                <a:gd name="adj1" fmla="val 50000"/>
                <a:gd name="adj2" fmla="val 3844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" name="AutoShape 58"/>
            <p:cNvSpPr>
              <a:spLocks noChangeArrowheads="1"/>
            </p:cNvSpPr>
            <p:nvPr/>
          </p:nvSpPr>
          <p:spPr bwMode="auto">
            <a:xfrm>
              <a:off x="5314" y="3300"/>
              <a:ext cx="284" cy="186"/>
            </a:xfrm>
            <a:prstGeom prst="rightArrow">
              <a:avLst>
                <a:gd name="adj1" fmla="val 50000"/>
                <a:gd name="adj2" fmla="val 3817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" name="AutoShape 59"/>
            <p:cNvSpPr>
              <a:spLocks noChangeArrowheads="1"/>
            </p:cNvSpPr>
            <p:nvPr/>
          </p:nvSpPr>
          <p:spPr bwMode="auto">
            <a:xfrm>
              <a:off x="4351" y="1894"/>
              <a:ext cx="285" cy="184"/>
            </a:xfrm>
            <a:prstGeom prst="rightArrow">
              <a:avLst>
                <a:gd name="adj1" fmla="val 50000"/>
                <a:gd name="adj2" fmla="val 3872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03468" name="Rectangle 4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mtClean="0"/>
              <a:t>ETAPAS DE LA LACTACIA</a:t>
            </a:r>
            <a:endParaRPr lang="es-ES" smtClean="0"/>
          </a:p>
        </p:txBody>
      </p:sp>
      <p:sp>
        <p:nvSpPr>
          <p:cNvPr id="1036" name="Text Box 45"/>
          <p:cNvSpPr txBox="1">
            <a:spLocks noChangeArrowheads="1"/>
          </p:cNvSpPr>
          <p:nvPr/>
        </p:nvSpPr>
        <p:spPr bwMode="auto">
          <a:xfrm>
            <a:off x="4932363" y="4941888"/>
            <a:ext cx="42116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Desde la 1ra semana de embarazo de la mujer hasta unos instantes después de dar a luz la glándula mamaria crece y se desarrolla en su estructura lóbulo alveolar. </a:t>
            </a:r>
          </a:p>
        </p:txBody>
      </p:sp>
      <p:sp>
        <p:nvSpPr>
          <p:cNvPr id="1037" name="Text Box 46"/>
          <p:cNvSpPr txBox="1">
            <a:spLocks noChangeArrowheads="1"/>
          </p:cNvSpPr>
          <p:nvPr/>
        </p:nvSpPr>
        <p:spPr bwMode="auto">
          <a:xfrm>
            <a:off x="4932363" y="3573463"/>
            <a:ext cx="42116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/>
              <a:t>periodo que comprende inmediatamente después del parto, hasta El momento en que se desteta al niño. </a:t>
            </a:r>
          </a:p>
        </p:txBody>
      </p:sp>
      <p:sp>
        <p:nvSpPr>
          <p:cNvPr id="1038" name="Text Box 47"/>
          <p:cNvSpPr txBox="1">
            <a:spLocks noChangeArrowheads="1"/>
          </p:cNvSpPr>
          <p:nvPr/>
        </p:nvSpPr>
        <p:spPr bwMode="auto">
          <a:xfrm>
            <a:off x="5148263" y="2636838"/>
            <a:ext cx="381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Mecanismo de eyección de la leche.</a:t>
            </a:r>
          </a:p>
        </p:txBody>
      </p:sp>
      <p:sp>
        <p:nvSpPr>
          <p:cNvPr id="1039" name="Text Box 48"/>
          <p:cNvSpPr txBox="1">
            <a:spLocks noChangeArrowheads="1"/>
          </p:cNvSpPr>
          <p:nvPr/>
        </p:nvSpPr>
        <p:spPr bwMode="auto">
          <a:xfrm>
            <a:off x="5003800" y="1628775"/>
            <a:ext cx="4140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/>
              <a:t>etapa comprendida desde el destete hasta que la glándula mamaria deja de producir leche </a:t>
            </a:r>
          </a:p>
        </p:txBody>
      </p:sp>
      <p:sp>
        <p:nvSpPr>
          <p:cNvPr id="1040" name="AutoShape 49"/>
          <p:cNvSpPr>
            <a:spLocks noChangeArrowheads="1"/>
          </p:cNvSpPr>
          <p:nvPr/>
        </p:nvSpPr>
        <p:spPr bwMode="auto">
          <a:xfrm>
            <a:off x="3786182" y="3786190"/>
            <a:ext cx="357190" cy="357190"/>
          </a:xfrm>
          <a:prstGeom prst="rightArrow">
            <a:avLst>
              <a:gd name="adj1" fmla="val 57048"/>
              <a:gd name="adj2" fmla="val 420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mtClean="0"/>
              <a:t>Leche materna</a:t>
            </a:r>
            <a:endParaRPr lang="es-ES" smtClean="0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395288" y="2349500"/>
            <a:ext cx="3673475" cy="3378200"/>
          </a:xfrm>
          <a:prstGeom prst="rect">
            <a:avLst/>
          </a:prstGeom>
          <a:noFill/>
          <a:ln w="9525">
            <a:noFill/>
            <a:prstDash val="dash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>
                <a:latin typeface="Arial" pitchFamily="34" charset="0"/>
              </a:rPr>
              <a:t>alimento natural producido por las </a:t>
            </a:r>
            <a:r>
              <a:rPr lang="es-ES" sz="2400">
                <a:latin typeface="Arial" pitchFamily="34" charset="0"/>
                <a:hlinkClick r:id="rId2" tooltip="Madre"/>
              </a:rPr>
              <a:t>madres</a:t>
            </a:r>
            <a:r>
              <a:rPr lang="es-ES" sz="2400">
                <a:latin typeface="Arial" pitchFamily="34" charset="0"/>
              </a:rPr>
              <a:t>, para la nutrición de los bebes, ya que contiene muchos </a:t>
            </a:r>
            <a:r>
              <a:rPr lang="es-ES" sz="2400">
                <a:latin typeface="Arial" pitchFamily="34" charset="0"/>
                <a:hlinkClick r:id="rId3" tooltip="Nutriente"/>
              </a:rPr>
              <a:t>nutrientes</a:t>
            </a:r>
            <a:r>
              <a:rPr lang="es-ES" sz="2400">
                <a:latin typeface="Arial" pitchFamily="34" charset="0"/>
              </a:rPr>
              <a:t> necesarios para su desarrollo, es limpia y genera el vínculo madre-hijo.</a:t>
            </a:r>
            <a:r>
              <a:rPr lang="es-ES">
                <a:latin typeface="Arial" pitchFamily="34" charset="0"/>
              </a:rPr>
              <a:t> </a:t>
            </a:r>
          </a:p>
        </p:txBody>
      </p:sp>
      <p:pic>
        <p:nvPicPr>
          <p:cNvPr id="21508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1773238"/>
            <a:ext cx="4033837" cy="46799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mtClean="0"/>
              <a:t>Composición de la leche materna</a:t>
            </a:r>
            <a:endParaRPr lang="es-ES" smtClean="0"/>
          </a:p>
        </p:txBody>
      </p:sp>
      <p:graphicFrame>
        <p:nvGraphicFramePr>
          <p:cNvPr id="2050" name="Organization Chart 8"/>
          <p:cNvGraphicFramePr>
            <a:graphicFrameLocks/>
          </p:cNvGraphicFramePr>
          <p:nvPr>
            <p:ph type="dgm" idx="1"/>
          </p:nvPr>
        </p:nvGraphicFramePr>
        <p:xfrm>
          <a:off x="0" y="1341438"/>
          <a:ext cx="9144000" cy="5183187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5400" smtClean="0"/>
              <a:t>calostro</a:t>
            </a:r>
            <a:endParaRPr lang="es-ES" sz="5400" smtClean="0"/>
          </a:p>
        </p:txBody>
      </p:sp>
      <p:graphicFrame>
        <p:nvGraphicFramePr>
          <p:cNvPr id="3074" name="Organization Chart 6"/>
          <p:cNvGraphicFramePr>
            <a:graphicFrameLocks/>
          </p:cNvGraphicFramePr>
          <p:nvPr>
            <p:ph type="dgm" idx="1"/>
          </p:nvPr>
        </p:nvGraphicFramePr>
        <p:xfrm>
          <a:off x="0" y="1277938"/>
          <a:ext cx="9144000" cy="5319712"/>
        </p:xfrm>
        <a:graphic>
          <a:graphicData uri="http://schemas.openxmlformats.org/drawingml/2006/compatibility">
            <com:legacyDrawing xmlns:com="http://schemas.openxmlformats.org/drawingml/2006/compatibility" spid="_x0000_s3074"/>
          </a:graphicData>
        </a:graphic>
      </p:graphicFrame>
      <p:sp>
        <p:nvSpPr>
          <p:cNvPr id="3084" name="Line 17"/>
          <p:cNvSpPr>
            <a:spLocks noChangeShapeType="1"/>
          </p:cNvSpPr>
          <p:nvPr/>
        </p:nvSpPr>
        <p:spPr bwMode="auto">
          <a:xfrm flipV="1">
            <a:off x="7667625" y="43656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rganization Chart 6"/>
          <p:cNvGraphicFramePr>
            <a:graphicFrameLocks/>
          </p:cNvGraphicFramePr>
          <p:nvPr>
            <p:ph type="dgm" idx="1"/>
          </p:nvPr>
        </p:nvGraphicFramePr>
        <p:xfrm>
          <a:off x="179388" y="115888"/>
          <a:ext cx="8785225" cy="6553200"/>
        </p:xfrm>
        <a:graphic>
          <a:graphicData uri="http://schemas.openxmlformats.org/drawingml/2006/compatibility">
            <com:legacyDrawing xmlns:com="http://schemas.openxmlformats.org/drawingml/2006/compatibility" spid="_x0000_s4098"/>
          </a:graphicData>
        </a:graphic>
      </p:graphicFrame>
      <p:sp>
        <p:nvSpPr>
          <p:cNvPr id="4107" name="Line 16"/>
          <p:cNvSpPr>
            <a:spLocks noChangeShapeType="1"/>
          </p:cNvSpPr>
          <p:nvPr/>
        </p:nvSpPr>
        <p:spPr bwMode="auto">
          <a:xfrm>
            <a:off x="7164388" y="40052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4108" name="Line 17"/>
          <p:cNvSpPr>
            <a:spLocks noChangeShapeType="1"/>
          </p:cNvSpPr>
          <p:nvPr/>
        </p:nvSpPr>
        <p:spPr bwMode="auto">
          <a:xfrm flipV="1">
            <a:off x="5003800" y="42926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mtClean="0"/>
              <a:t>Leche madura</a:t>
            </a:r>
            <a:endParaRPr lang="es-ES" smtClean="0"/>
          </a:p>
        </p:txBody>
      </p:sp>
      <p:graphicFrame>
        <p:nvGraphicFramePr>
          <p:cNvPr id="5122" name="Organization Chart 16"/>
          <p:cNvGraphicFramePr>
            <a:graphicFrameLocks/>
          </p:cNvGraphicFramePr>
          <p:nvPr>
            <p:ph type="dgm" idx="1"/>
          </p:nvPr>
        </p:nvGraphicFramePr>
        <p:xfrm>
          <a:off x="0" y="1125538"/>
          <a:ext cx="9144000" cy="5543550"/>
        </p:xfrm>
        <a:graphic>
          <a:graphicData uri="http://schemas.openxmlformats.org/drawingml/2006/compatibility">
            <com:legacyDrawing xmlns:com="http://schemas.openxmlformats.org/drawingml/2006/compatibility" spid="_x0000_s512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¿QUE ES LACTANCIA MATERNA?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lactancia se entiende como el hecho más importante para establecer un vínculo afectivo entre la madre y el niño.</a:t>
            </a:r>
          </a:p>
          <a:p>
            <a:r>
              <a:rPr lang="es-ES" dirty="0" smtClean="0"/>
              <a:t>Es un soporte fundamental del desarrollo de la personalidad y tiene además beneficios psicológicos, ventajas practicas, económicas, inmunológicas, anti infecciosas, fisiológicas y nutricionales para el niño, la madre, y la familia en general.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981075"/>
            <a:ext cx="7704137" cy="5422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mtClean="0"/>
              <a:t>NUTRIENTES</a:t>
            </a:r>
            <a:endParaRPr lang="es-ES" smtClean="0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z="4000" smtClean="0"/>
              <a:t>LECHE MATERNA VS LECHE DE VACA</a:t>
            </a:r>
            <a:endParaRPr lang="es-ES" sz="4000" smtClean="0"/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68313" y="1700213"/>
            <a:ext cx="3311525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contiene más proteínas; caseínas y beta-lactoglobulina. </a:t>
            </a:r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827088" y="260350"/>
            <a:ext cx="2520950" cy="1079500"/>
          </a:xfrm>
          <a:prstGeom prst="downArrowCallout">
            <a:avLst>
              <a:gd name="adj1" fmla="val 58382"/>
              <a:gd name="adj2" fmla="val 58382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331913" y="333375"/>
            <a:ext cx="1368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>
                <a:solidFill>
                  <a:schemeClr val="bg2"/>
                </a:solidFill>
              </a:rPr>
              <a:t>LECHE DE</a:t>
            </a:r>
            <a:r>
              <a:rPr lang="es-ES_tradnl" sz="2000"/>
              <a:t> </a:t>
            </a:r>
            <a:r>
              <a:rPr lang="es-ES_tradnl" sz="2000">
                <a:solidFill>
                  <a:schemeClr val="bg2"/>
                </a:solidFill>
              </a:rPr>
              <a:t>VACA</a:t>
            </a:r>
            <a:endParaRPr lang="es-ES" sz="2000">
              <a:solidFill>
                <a:schemeClr val="bg2"/>
              </a:solidFill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572000" y="1628775"/>
            <a:ext cx="3816350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contiene la mitad de proteínas, tiene menos caseínas.</a:t>
            </a:r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5219700" y="260350"/>
            <a:ext cx="2520950" cy="1079500"/>
          </a:xfrm>
          <a:prstGeom prst="downArrowCallout">
            <a:avLst>
              <a:gd name="adj1" fmla="val 58382"/>
              <a:gd name="adj2" fmla="val 58382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724525" y="333375"/>
            <a:ext cx="1511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>
                <a:solidFill>
                  <a:schemeClr val="bg2"/>
                </a:solidFill>
              </a:rPr>
              <a:t>LECHE MATERNA</a:t>
            </a:r>
            <a:endParaRPr lang="es-ES" sz="2000">
              <a:solidFill>
                <a:schemeClr val="bg2"/>
              </a:solidFill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4572000" y="2565400"/>
            <a:ext cx="3816350" cy="9255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el principal hidrato de carbono es la lactosa, presente en &gt; cant. oligosacáridos     </a:t>
            </a:r>
            <a:r>
              <a:rPr lang="es-ES" i="1"/>
              <a:t>Lactobacillus bifidus</a:t>
            </a:r>
            <a:r>
              <a:rPr lang="es-ES"/>
              <a:t> 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468313" y="2708275"/>
            <a:ext cx="3311525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Los hidratos de carbono como la lactosa son &lt;.</a:t>
            </a:r>
            <a:endParaRPr lang="es-E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6011863" y="3357563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4572000" y="3716338"/>
            <a:ext cx="3816350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más rica en grasas, más abundante en ácidos grasos insaturados      SN</a:t>
            </a: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6948488" y="42211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468313" y="3789363"/>
            <a:ext cx="3311525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/>
              <a:t>Menos grasas</a:t>
            </a:r>
            <a:endParaRPr lang="es-ES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4572000" y="4581525"/>
            <a:ext cx="3816350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La leche materna es tres veces menos rica en minerales en especial sodio 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468313" y="4581525"/>
            <a:ext cx="3311525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Rica en minerales como sodio que producen sobrecarga renal</a:t>
            </a:r>
            <a:endParaRPr lang="es-ES"/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395288" y="5516563"/>
            <a:ext cx="3382962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Escasa vit E, no vit A (betacaroteno)</a:t>
            </a:r>
            <a:endParaRPr lang="es-ES"/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4572000" y="5589588"/>
            <a:ext cx="381635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Cant importantes de vit y minerales</a:t>
            </a:r>
            <a:endParaRPr lang="es-ES"/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395288" y="6308725"/>
            <a:ext cx="338455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/>
              <a:t>No contiene taurina</a:t>
            </a:r>
            <a:endParaRPr lang="es-ES"/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4572000" y="6308725"/>
            <a:ext cx="381635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/>
              <a:t>Contiene taurina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1916113"/>
            <a:ext cx="5033962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79388" y="692150"/>
            <a:ext cx="4319587" cy="9255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s-ES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Estudios médicos realizados en Italia, Canadá, Australia y Estados Unidos, plantean:</a:t>
            </a:r>
            <a:endParaRPr lang="es-ES">
              <a:solidFill>
                <a:schemeClr val="bg2"/>
              </a:solidFill>
            </a:endParaRP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684213" y="2924175"/>
            <a:ext cx="3024187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s-ES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s-E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que los bebés están expuestos a padecer </a:t>
            </a:r>
            <a:r>
              <a:rPr lang="es-ES" sz="2400" b="1"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diabetes tipo I,</a:t>
            </a:r>
            <a:r>
              <a:rPr lang="es-E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si durante los primeros meses de vida son alimentados con leche entera de vaca.</a:t>
            </a:r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es-ES"/>
          </a:p>
        </p:txBody>
      </p:sp>
      <p:sp>
        <p:nvSpPr>
          <p:cNvPr id="26629" name="AutoShape 10"/>
          <p:cNvSpPr>
            <a:spLocks noChangeArrowheads="1"/>
          </p:cNvSpPr>
          <p:nvPr/>
        </p:nvSpPr>
        <p:spPr bwMode="auto">
          <a:xfrm>
            <a:off x="1547813" y="1844675"/>
            <a:ext cx="1081087" cy="1223963"/>
          </a:xfrm>
          <a:prstGeom prst="downArrow">
            <a:avLst>
              <a:gd name="adj1" fmla="val 50000"/>
              <a:gd name="adj2" fmla="val 283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b="0" smtClean="0">
                <a:solidFill>
                  <a:schemeClr val="accent1"/>
                </a:solidFill>
              </a:rPr>
              <a:t>VENTAJAS PARA EL BEBÉ</a:t>
            </a:r>
          </a:p>
        </p:txBody>
      </p:sp>
      <p:pic>
        <p:nvPicPr>
          <p:cNvPr id="2765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2781300"/>
            <a:ext cx="360045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10"/>
          <p:cNvSpPr txBox="1">
            <a:spLocks noChangeArrowheads="1"/>
          </p:cNvSpPr>
          <p:nvPr/>
        </p:nvSpPr>
        <p:spPr bwMode="auto">
          <a:xfrm>
            <a:off x="1979613" y="5300663"/>
            <a:ext cx="143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FUERTE</a:t>
            </a:r>
            <a:endParaRPr lang="es-ES"/>
          </a:p>
        </p:txBody>
      </p:sp>
      <p:sp>
        <p:nvSpPr>
          <p:cNvPr id="27653" name="Text Box 11"/>
          <p:cNvSpPr txBox="1">
            <a:spLocks noChangeArrowheads="1"/>
          </p:cNvSpPr>
          <p:nvPr/>
        </p:nvSpPr>
        <p:spPr bwMode="auto">
          <a:xfrm>
            <a:off x="3492500" y="5300663"/>
            <a:ext cx="1439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SEGURO</a:t>
            </a:r>
            <a:endParaRPr lang="es-ES"/>
          </a:p>
        </p:txBody>
      </p:sp>
      <p:sp>
        <p:nvSpPr>
          <p:cNvPr id="27654" name="Text Box 12"/>
          <p:cNvSpPr txBox="1">
            <a:spLocks noChangeArrowheads="1"/>
          </p:cNvSpPr>
          <p:nvPr/>
        </p:nvSpPr>
        <p:spPr bwMode="auto">
          <a:xfrm>
            <a:off x="755650" y="5300663"/>
            <a:ext cx="935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SANO</a:t>
            </a:r>
            <a:endParaRPr lang="es-ES"/>
          </a:p>
        </p:txBody>
      </p:sp>
      <p:sp>
        <p:nvSpPr>
          <p:cNvPr id="27655" name="AutoShape 13"/>
          <p:cNvSpPr>
            <a:spLocks noChangeArrowheads="1"/>
          </p:cNvSpPr>
          <p:nvPr/>
        </p:nvSpPr>
        <p:spPr bwMode="auto">
          <a:xfrm rot="5400000">
            <a:off x="972345" y="1196181"/>
            <a:ext cx="3313112" cy="4321175"/>
          </a:xfrm>
          <a:prstGeom prst="rightArrowCallout">
            <a:avLst>
              <a:gd name="adj1" fmla="val 32607"/>
              <a:gd name="adj2" fmla="val 32607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27656" name="Text Box 15"/>
          <p:cNvSpPr txBox="1">
            <a:spLocks noChangeArrowheads="1"/>
          </p:cNvSpPr>
          <p:nvPr/>
        </p:nvSpPr>
        <p:spPr bwMode="auto">
          <a:xfrm>
            <a:off x="827088" y="1916113"/>
            <a:ext cx="360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CO"/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611188" y="1773238"/>
            <a:ext cx="41052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</a:t>
            </a:r>
            <a:r>
              <a:rPr lang="es-ES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LECHE MATERNA </a:t>
            </a:r>
            <a:r>
              <a:rPr lang="es-ES" sz="2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 el mejor alimento para el bebé, porque tiene todo lo que él necesita y en las cantidades correctas para que el bebé crezca más: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3" y="981075"/>
            <a:ext cx="3168650" cy="2449513"/>
          </a:xfrm>
        </p:spPr>
        <p:txBody>
          <a:bodyPr/>
          <a:lstStyle/>
          <a:p>
            <a:pPr eaLnBrk="1" hangingPunct="1">
              <a:defRPr/>
            </a:pPr>
            <a:r>
              <a:rPr lang="es-ES" sz="2800" b="1" smtClean="0"/>
              <a:t>DIARREAS</a:t>
            </a:r>
            <a:r>
              <a:rPr lang="es-ES" sz="2800" smtClean="0"/>
              <a:t> </a:t>
            </a:r>
          </a:p>
          <a:p>
            <a:pPr eaLnBrk="1" hangingPunct="1">
              <a:defRPr/>
            </a:pPr>
            <a:r>
              <a:rPr lang="es-ES" sz="2800" b="1" smtClean="0"/>
              <a:t>GRIPES</a:t>
            </a:r>
            <a:r>
              <a:rPr lang="es-ES" sz="2800" smtClean="0"/>
              <a:t> </a:t>
            </a:r>
          </a:p>
          <a:p>
            <a:pPr eaLnBrk="1" hangingPunct="1">
              <a:defRPr/>
            </a:pPr>
            <a:r>
              <a:rPr lang="es-ES" sz="2800" b="1" smtClean="0"/>
              <a:t>INFECCIONES</a:t>
            </a:r>
            <a:r>
              <a:rPr lang="es-ES" sz="2800" smtClean="0"/>
              <a:t> </a:t>
            </a:r>
          </a:p>
          <a:p>
            <a:pPr eaLnBrk="1" hangingPunct="1">
              <a:defRPr/>
            </a:pPr>
            <a:r>
              <a:rPr lang="es-ES" sz="2800" b="1" smtClean="0"/>
              <a:t>ALERGIAS</a:t>
            </a:r>
            <a:r>
              <a:rPr lang="es-ES" sz="280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S" sz="2800" smtClean="0"/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3141663"/>
            <a:ext cx="53276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AutoShape 5"/>
          <p:cNvSpPr>
            <a:spLocks noChangeArrowheads="1"/>
          </p:cNvSpPr>
          <p:nvPr/>
        </p:nvSpPr>
        <p:spPr bwMode="auto">
          <a:xfrm>
            <a:off x="250825" y="476250"/>
            <a:ext cx="3671888" cy="3240088"/>
          </a:xfrm>
          <a:prstGeom prst="rightArrowCallout">
            <a:avLst>
              <a:gd name="adj1" fmla="val 25000"/>
              <a:gd name="adj2" fmla="val 25000"/>
              <a:gd name="adj3" fmla="val 18888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323850" y="620713"/>
            <a:ext cx="25209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s-ES" sz="2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</a:t>
            </a:r>
            <a:r>
              <a:rPr lang="es-ES" sz="28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LECHE MATERNA </a:t>
            </a:r>
            <a:r>
              <a:rPr lang="es-ES" sz="2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previene enfermedades porque protege al bebé contra:</a:t>
            </a:r>
          </a:p>
          <a:p>
            <a:pPr>
              <a:spcBef>
                <a:spcPct val="50000"/>
              </a:spcBef>
              <a:defRPr/>
            </a:pPr>
            <a:endParaRPr lang="es-E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4163" y="2636838"/>
            <a:ext cx="2962275" cy="3627437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sz="2400" smtClean="0"/>
              <a:t>La madre no tiene que: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b="1" smtClean="0"/>
              <a:t>HERVIR AGUA, UTENSILIOS DE COCINA, etc.</a:t>
            </a:r>
            <a:r>
              <a:rPr lang="es-ES" sz="240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b="1" smtClean="0"/>
              <a:t>COLAR, CALENTAR O ENFRIAR LA LECHE.</a:t>
            </a:r>
            <a:r>
              <a:rPr lang="es-ES" sz="240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b="1" smtClean="0"/>
              <a:t>LEVANTARSE A LA NOCHE.</a:t>
            </a:r>
            <a:r>
              <a:rPr lang="es-ES" sz="240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" sz="2400" smtClean="0"/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36838"/>
            <a:ext cx="3887787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23850" y="692150"/>
            <a:ext cx="3887788" cy="1196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La LECHE MATERNA está siempre lista y a la temperatura</a:t>
            </a:r>
          </a:p>
          <a:p>
            <a:pPr>
              <a:defRPr/>
            </a:pPr>
            <a:r>
              <a:rPr lang="es-E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Adecuada.</a:t>
            </a:r>
          </a:p>
        </p:txBody>
      </p:sp>
      <p:sp>
        <p:nvSpPr>
          <p:cNvPr id="29701" name="AutoShape 10"/>
          <p:cNvSpPr>
            <a:spLocks noChangeArrowheads="1"/>
          </p:cNvSpPr>
          <p:nvPr/>
        </p:nvSpPr>
        <p:spPr bwMode="auto">
          <a:xfrm rot="5400000">
            <a:off x="5246688" y="882650"/>
            <a:ext cx="1270000" cy="16097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657950779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349500"/>
            <a:ext cx="4032250" cy="2981325"/>
          </a:xfrm>
          <a:solidFill>
            <a:schemeClr val="accent1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" sz="800" smtClean="0"/>
              <a:t>     </a:t>
            </a:r>
            <a:r>
              <a:rPr lang="es-ES" sz="2800" smtClean="0"/>
              <a:t>LA LECHE MATERNA CONTIENE AGUA SUFICIENTE para satisfacer la sed del bebé, aún en los lugares y días más calurosos no es necesario darle agua ni jugos. </a:t>
            </a: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628775"/>
            <a:ext cx="388778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s-ES" smtClean="0"/>
              <a:t>   LACTANCIA MATERNA permite una relación estrecha entre la mama y el bebé. Esto hace que él se sienta:</a:t>
            </a:r>
          </a:p>
          <a:p>
            <a:pPr eaLnBrk="1" hangingPunct="1">
              <a:defRPr/>
            </a:pPr>
            <a:r>
              <a:rPr lang="es-ES" b="1" smtClean="0"/>
              <a:t>MÁS SEGURO</a:t>
            </a:r>
            <a:r>
              <a:rPr lang="es-ES" smtClean="0"/>
              <a:t> </a:t>
            </a:r>
          </a:p>
          <a:p>
            <a:pPr eaLnBrk="1" hangingPunct="1">
              <a:defRPr/>
            </a:pPr>
            <a:r>
              <a:rPr lang="es-ES" b="1" smtClean="0"/>
              <a:t>MÁS QUERIDO</a:t>
            </a:r>
            <a:r>
              <a:rPr lang="es-ES" smtClean="0"/>
              <a:t> </a:t>
            </a:r>
          </a:p>
          <a:p>
            <a:pPr eaLnBrk="1" hangingPunct="1">
              <a:defRPr/>
            </a:pPr>
            <a:endParaRPr lang="es-ES" smtClean="0"/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628775"/>
            <a:ext cx="4105275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503238" y="1125538"/>
            <a:ext cx="864076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4800">
                <a:latin typeface="Arial" pitchFamily="34" charset="0"/>
              </a:rPr>
              <a:t>ANATOMIA  DE LA GLANDULA MAMARIA</a:t>
            </a:r>
            <a:endParaRPr lang="es-ES" sz="4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4941888"/>
            <a:ext cx="8229600" cy="1566862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ES" sz="2800" dirty="0" smtClean="0"/>
              <a:t>LA </a:t>
            </a:r>
            <a:r>
              <a:rPr lang="es-ES" sz="2800" dirty="0" smtClean="0"/>
              <a:t>LACTANCIA MATERNA es un estímulo para los sentidos del tacto, vista, oído y olfato, permitiendo un desarrollo más pleno de las capacidades del bebé. </a:t>
            </a:r>
          </a:p>
          <a:p>
            <a:pPr eaLnBrk="1" hangingPunct="1">
              <a:defRPr/>
            </a:pPr>
            <a:endParaRPr lang="es-ES" sz="2800" dirty="0" smtClean="0"/>
          </a:p>
        </p:txBody>
      </p:sp>
      <p:pic>
        <p:nvPicPr>
          <p:cNvPr id="3277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692150"/>
            <a:ext cx="23717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844675"/>
            <a:ext cx="3097213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420938"/>
            <a:ext cx="23050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765175"/>
            <a:ext cx="2808288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549275"/>
            <a:ext cx="8013700" cy="2159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s-ES" dirty="0" smtClean="0"/>
              <a:t>    </a:t>
            </a:r>
            <a:r>
              <a:rPr lang="es-ES" dirty="0" smtClean="0"/>
              <a:t>LA </a:t>
            </a:r>
            <a:r>
              <a:rPr lang="es-ES" dirty="0" smtClean="0"/>
              <a:t>LECHE MATERNA ayuda a un mejor desarrollo del cerebro y los nervios, porque contiene sustancias especiales que otras leches no contienen.</a:t>
            </a:r>
          </a:p>
        </p:txBody>
      </p:sp>
      <p:pic>
        <p:nvPicPr>
          <p:cNvPr id="3379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96572">
            <a:off x="539750" y="3213100"/>
            <a:ext cx="2792413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57720">
            <a:off x="5435600" y="3213100"/>
            <a:ext cx="280828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62952">
            <a:off x="3132138" y="3716338"/>
            <a:ext cx="2519362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b="0" dirty="0" smtClean="0"/>
              <a:t> </a:t>
            </a:r>
            <a:r>
              <a:rPr lang="es-ES" b="0" dirty="0" smtClean="0"/>
              <a:t>VENTAJAS PARA LA MAMA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4365625"/>
            <a:ext cx="2808287" cy="19891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" sz="2000" b="1" smtClean="0"/>
              <a:t> </a:t>
            </a:r>
            <a:endParaRPr lang="es-ES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s-ES" sz="3600" b="1" smtClean="0"/>
              <a:t>DINERO</a:t>
            </a:r>
            <a:r>
              <a:rPr lang="es-ES" sz="360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3600" b="1" smtClean="0"/>
              <a:t>TIEMPO</a:t>
            </a:r>
            <a:r>
              <a:rPr lang="es-ES" sz="360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3600" b="1" smtClean="0"/>
              <a:t>TRABAJO</a:t>
            </a:r>
            <a:r>
              <a:rPr lang="es-ES" sz="200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es-ES" sz="2000" smtClean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989138"/>
            <a:ext cx="3889375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1187450" y="1628775"/>
            <a:ext cx="2808288" cy="2879725"/>
          </a:xfrm>
          <a:prstGeom prst="downArrowCallout">
            <a:avLst>
              <a:gd name="adj1" fmla="val 25000"/>
              <a:gd name="adj2" fmla="val 25000"/>
              <a:gd name="adj3" fmla="val 17091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1116013" y="1700213"/>
            <a:ext cx="30241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La mamá que da de mamar ahorra: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989138"/>
            <a:ext cx="37798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6" name="Organization Chart 8"/>
          <p:cNvGraphicFramePr>
            <a:graphicFrameLocks/>
          </p:cNvGraphicFramePr>
          <p:nvPr>
            <p:ph type="dgm" idx="1"/>
          </p:nvPr>
        </p:nvGraphicFramePr>
        <p:xfrm>
          <a:off x="0" y="404813"/>
          <a:ext cx="5148263" cy="6048375"/>
        </p:xfrm>
        <a:graphic>
          <a:graphicData uri="http://schemas.openxmlformats.org/drawingml/2006/compatibility">
            <com:legacyDrawing xmlns:com="http://schemas.openxmlformats.org/drawingml/2006/compatibility" spid="_x0000_s614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3228975"/>
            <a:ext cx="3322638" cy="3629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" sz="2800" b="1" smtClean="0"/>
              <a:t>    </a:t>
            </a:r>
            <a:endParaRPr lang="es-ES" sz="2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s-ES" sz="2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b="1" smtClean="0"/>
              <a:t>HAMBRE</a:t>
            </a:r>
            <a:r>
              <a:rPr lang="es-ES" sz="280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b="1" smtClean="0"/>
              <a:t>FRÍO</a:t>
            </a:r>
            <a:r>
              <a:rPr lang="es-ES" sz="280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b="1" smtClean="0"/>
              <a:t>CALOR</a:t>
            </a:r>
            <a:r>
              <a:rPr lang="es-ES" sz="280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b="1" smtClean="0"/>
              <a:t>DOLOR</a:t>
            </a:r>
            <a:r>
              <a:rPr lang="es-ES" sz="280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b="1" smtClean="0"/>
              <a:t>NECESIDAD DE CARIÑO</a:t>
            </a:r>
            <a:r>
              <a:rPr lang="es-ES" sz="280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es-ES" sz="2800" smtClean="0"/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844675"/>
            <a:ext cx="33305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1042988" y="981075"/>
            <a:ext cx="3384550" cy="1196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aprende a conocer más fácilmente las necesidades de su bebé</a:t>
            </a:r>
          </a:p>
        </p:txBody>
      </p:sp>
      <p:sp>
        <p:nvSpPr>
          <p:cNvPr id="35845" name="AutoShape 6"/>
          <p:cNvSpPr>
            <a:spLocks noChangeArrowheads="1"/>
          </p:cNvSpPr>
          <p:nvPr/>
        </p:nvSpPr>
        <p:spPr bwMode="auto">
          <a:xfrm>
            <a:off x="2124075" y="2636838"/>
            <a:ext cx="1081088" cy="1223962"/>
          </a:xfrm>
          <a:prstGeom prst="downArrow">
            <a:avLst>
              <a:gd name="adj1" fmla="val 50000"/>
              <a:gd name="adj2" fmla="val 283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mtClean="0"/>
              <a:t>Ventajas para la familia</a:t>
            </a:r>
            <a:endParaRPr lang="es-ES" smtClean="0"/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628775"/>
            <a:ext cx="3816350" cy="3119438"/>
          </a:xfrm>
          <a:ln w="57150">
            <a:solidFill>
              <a:schemeClr val="bg2"/>
            </a:solidFill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997200"/>
            <a:ext cx="3887787" cy="3527425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125538"/>
            <a:ext cx="8229600" cy="5000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TECNICAS EN LACTANCIA</a:t>
            </a:r>
          </a:p>
        </p:txBody>
      </p:sp>
      <p:pic>
        <p:nvPicPr>
          <p:cNvPr id="38915" name="3 Marcador de contenido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268413"/>
            <a:ext cx="2952750" cy="3084512"/>
          </a:xfrm>
        </p:spPr>
      </p:pic>
      <p:pic>
        <p:nvPicPr>
          <p:cNvPr id="38916" name="4 Imag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071942"/>
            <a:ext cx="2847975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1"/>
          <p:cNvSpPr>
            <a:spLocks noChangeArrowheads="1"/>
          </p:cNvSpPr>
          <p:nvPr/>
        </p:nvSpPr>
        <p:spPr bwMode="auto">
          <a:xfrm>
            <a:off x="5651500" y="4071938"/>
            <a:ext cx="3214688" cy="2298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s-ES">
                <a:latin typeface="Arial" pitchFamily="34" charset="0"/>
                <a:cs typeface="Times New Roman" pitchFamily="18" charset="0"/>
              </a:rPr>
              <a:t>Sostenga la mama con la mano formando una “C”, con los cuatro dedos por debajo y el pulgar por arriba.  </a:t>
            </a:r>
          </a:p>
          <a:p>
            <a:pPr eaLnBrk="0" hangingPunct="0"/>
            <a:r>
              <a:rPr lang="es-ES">
                <a:latin typeface="Arial" pitchFamily="34" charset="0"/>
                <a:cs typeface="Times New Roman" pitchFamily="18" charset="0"/>
              </a:rPr>
              <a:t>Con el pezón toque el labio inferior del niño (a) varias veces hasta que abra ampliamente la boca</a:t>
            </a:r>
            <a:r>
              <a:rPr lang="es-ES">
                <a:latin typeface="Arial" pitchFamily="34" charset="0"/>
              </a:rPr>
              <a:t> </a:t>
            </a:r>
          </a:p>
        </p:txBody>
      </p:sp>
      <p:sp>
        <p:nvSpPr>
          <p:cNvPr id="38918" name="7 CuadroTexto"/>
          <p:cNvSpPr txBox="1">
            <a:spLocks noChangeArrowheads="1"/>
          </p:cNvSpPr>
          <p:nvPr/>
        </p:nvSpPr>
        <p:spPr bwMode="auto">
          <a:xfrm>
            <a:off x="4500563" y="1557338"/>
            <a:ext cx="2714625" cy="2024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Arial" pitchFamily="34" charset="0"/>
              </a:rPr>
              <a:t>Si el niño(a) está bien adherido al pecho, al succionar, no debe provocar dolor, si duele es porque el niño(a) está mal adosado a la mama</a:t>
            </a:r>
          </a:p>
        </p:txBody>
      </p:sp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3779838" y="2349500"/>
            <a:ext cx="431800" cy="64770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38920" name="AutoShape 8"/>
          <p:cNvSpPr>
            <a:spLocks noChangeArrowheads="1"/>
          </p:cNvSpPr>
          <p:nvPr/>
        </p:nvSpPr>
        <p:spPr bwMode="auto">
          <a:xfrm>
            <a:off x="5003800" y="4868863"/>
            <a:ext cx="431800" cy="64770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RECOMENDACIONES GENERALES</a:t>
            </a:r>
          </a:p>
        </p:txBody>
      </p:sp>
      <p:sp>
        <p:nvSpPr>
          <p:cNvPr id="80899" name="2 Marcador de contenido"/>
          <p:cNvSpPr>
            <a:spLocks noGrp="1"/>
          </p:cNvSpPr>
          <p:nvPr>
            <p:ph idx="4294967295"/>
          </p:nvPr>
        </p:nvSpPr>
        <p:spPr>
          <a:xfrm>
            <a:off x="539750" y="2060575"/>
            <a:ext cx="7777163" cy="4105275"/>
          </a:xfrm>
        </p:spPr>
        <p:txBody>
          <a:bodyPr/>
          <a:lstStyle/>
          <a:p>
            <a:pPr eaLnBrk="1" hangingPunct="1">
              <a:defRPr/>
            </a:pPr>
            <a:r>
              <a:rPr lang="es-ES" smtClean="0"/>
              <a:t>Lavado de manos antes de lactar al niño.</a:t>
            </a:r>
          </a:p>
          <a:p>
            <a:pPr eaLnBrk="1" hangingPunct="1">
              <a:defRPr/>
            </a:pPr>
            <a:r>
              <a:rPr lang="es-ES" smtClean="0"/>
              <a:t>El niño debe estar limpio y seco para ser alimentado.</a:t>
            </a:r>
          </a:p>
          <a:p>
            <a:pPr eaLnBrk="1" hangingPunct="1">
              <a:defRPr/>
            </a:pPr>
            <a:r>
              <a:rPr lang="es-ES" smtClean="0"/>
              <a:t> Mantenga al niño descubierto</a:t>
            </a:r>
          </a:p>
          <a:p>
            <a:pPr eaLnBrk="1" hangingPunct="1">
              <a:defRPr/>
            </a:pPr>
            <a:r>
              <a:rPr lang="es-ES" smtClean="0"/>
              <a:t>Evite mover el niño bruscamente</a:t>
            </a:r>
          </a:p>
          <a:p>
            <a:pPr eaLnBrk="1" hangingPunct="1">
              <a:defRPr/>
            </a:pPr>
            <a:r>
              <a:rPr lang="es-ES" smtClean="0"/>
              <a:t>Adopte la posición más cómoda</a:t>
            </a:r>
          </a:p>
          <a:p>
            <a:pPr eaLnBrk="1" hangingPunct="1">
              <a:defRPr/>
            </a:pPr>
            <a:r>
              <a:rPr lang="es-ES" smtClean="0"/>
              <a:t>Se debe lavar la mama solo con agua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RECOMENDACIONES GENERALES</a:t>
            </a:r>
          </a:p>
        </p:txBody>
      </p:sp>
      <p:sp>
        <p:nvSpPr>
          <p:cNvPr id="81923" name="2 Marcador de contenido"/>
          <p:cNvSpPr>
            <a:spLocks noGrp="1"/>
          </p:cNvSpPr>
          <p:nvPr>
            <p:ph idx="4294967295"/>
          </p:nvPr>
        </p:nvSpPr>
        <p:spPr>
          <a:xfrm>
            <a:off x="0" y="1844675"/>
            <a:ext cx="47879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s-ES" sz="2800" dirty="0" smtClean="0"/>
              <a:t>Haga extracción de una pequeña cantidad de leche y aplique en el pezón antes y después de amamantar al niño.</a:t>
            </a:r>
          </a:p>
          <a:p>
            <a:pPr eaLnBrk="1" hangingPunct="1">
              <a:defRPr/>
            </a:pPr>
            <a:r>
              <a:rPr lang="es-ES" sz="2800" dirty="0" smtClean="0"/>
              <a:t>Airee los senos durante el mayor tiempo posible</a:t>
            </a:r>
          </a:p>
          <a:p>
            <a:pPr eaLnBrk="1" hangingPunct="1">
              <a:defRPr/>
            </a:pPr>
            <a:r>
              <a:rPr lang="es-ES" sz="2800" dirty="0" smtClean="0"/>
              <a:t>Si presenta fisuras y dolor en los </a:t>
            </a:r>
            <a:r>
              <a:rPr lang="es-ES" sz="2800" dirty="0" smtClean="0"/>
              <a:t>pezones </a:t>
            </a:r>
            <a:r>
              <a:rPr lang="es-ES" sz="2800" dirty="0" smtClean="0"/>
              <a:t>reposar </a:t>
            </a:r>
            <a:r>
              <a:rPr lang="es-ES" sz="2800" dirty="0" smtClean="0"/>
              <a:t>mientras </a:t>
            </a:r>
            <a:r>
              <a:rPr lang="es-ES" sz="2800" dirty="0" smtClean="0"/>
              <a:t>su hijo duerme</a:t>
            </a:r>
          </a:p>
          <a:p>
            <a:pPr eaLnBrk="1" hangingPunct="1">
              <a:defRPr/>
            </a:pPr>
            <a:endParaRPr lang="es-ES" sz="2800" dirty="0" smtClean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133600"/>
            <a:ext cx="450056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95288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es-ES_tradnl" smtClean="0"/>
              <a:t>SITUACION</a:t>
            </a:r>
            <a:endParaRPr lang="es-ES" smtClean="0"/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611188" y="2133600"/>
            <a:ext cx="3529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CO">
              <a:latin typeface="Arial" pitchFamily="34" charset="0"/>
            </a:endParaRP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395288" y="1484313"/>
            <a:ext cx="2592387" cy="1474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Arial" pitchFamily="34" charset="0"/>
              </a:rPr>
              <a:t>pareja de órganos glandulares situados en la parte media del tórax sobre los músculos pectorales</a:t>
            </a:r>
          </a:p>
        </p:txBody>
      </p:sp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2492375"/>
            <a:ext cx="5508625" cy="413226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539750" y="4868863"/>
            <a:ext cx="2520950" cy="1474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Arial" pitchFamily="34" charset="0"/>
              </a:rPr>
              <a:t>5 sectores, Casi todo el tejido glandular se encuentra en el cuadrante superior derecho. </a:t>
            </a:r>
          </a:p>
        </p:txBody>
      </p:sp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5076825" y="1125538"/>
            <a:ext cx="3671888" cy="9255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Arial" pitchFamily="34" charset="0"/>
              </a:rPr>
              <a:t>En la axila, el tejido mamario se encuentra en contacto directo con los ganglios linfáticos axilares</a:t>
            </a:r>
          </a:p>
        </p:txBody>
      </p:sp>
      <p:sp>
        <p:nvSpPr>
          <p:cNvPr id="11272" name="AutoShape 11"/>
          <p:cNvSpPr>
            <a:spLocks noChangeArrowheads="1"/>
          </p:cNvSpPr>
          <p:nvPr/>
        </p:nvSpPr>
        <p:spPr bwMode="auto">
          <a:xfrm rot="-5400000">
            <a:off x="3490913" y="1125537"/>
            <a:ext cx="1081088" cy="1223963"/>
          </a:xfrm>
          <a:prstGeom prst="downArrow">
            <a:avLst>
              <a:gd name="adj1" fmla="val 50000"/>
              <a:gd name="adj2" fmla="val 283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1273" name="AutoShape 12"/>
          <p:cNvSpPr>
            <a:spLocks noChangeArrowheads="1"/>
          </p:cNvSpPr>
          <p:nvPr/>
        </p:nvSpPr>
        <p:spPr bwMode="auto">
          <a:xfrm>
            <a:off x="1187450" y="3573463"/>
            <a:ext cx="1081088" cy="863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RECOMENDACIONES GENERALES</a:t>
            </a:r>
          </a:p>
        </p:txBody>
      </p:sp>
      <p:sp>
        <p:nvSpPr>
          <p:cNvPr id="82947" name="2 Marcador de contenido"/>
          <p:cNvSpPr>
            <a:spLocks noGrp="1"/>
          </p:cNvSpPr>
          <p:nvPr>
            <p:ph idx="4294967295"/>
          </p:nvPr>
        </p:nvSpPr>
        <p:spPr>
          <a:xfrm>
            <a:off x="179388" y="2000241"/>
            <a:ext cx="4105275" cy="4714908"/>
          </a:xfrm>
        </p:spPr>
        <p:txBody>
          <a:bodyPr/>
          <a:lstStyle/>
          <a:p>
            <a:pPr eaLnBrk="1" hangingPunct="1">
              <a:defRPr/>
            </a:pPr>
            <a:r>
              <a:rPr lang="es-ES" sz="2400" dirty="0" smtClean="0"/>
              <a:t>Coloque el niño en la posición adecuada</a:t>
            </a:r>
          </a:p>
          <a:p>
            <a:pPr eaLnBrk="1" hangingPunct="1">
              <a:defRPr/>
            </a:pPr>
            <a:r>
              <a:rPr lang="es-ES" sz="2400" dirty="0" smtClean="0"/>
              <a:t>Coloque al niño en el seno hasta que lo desocupe entre 5 a 15 minutos por lado y  luego páselo al otro seno.</a:t>
            </a:r>
          </a:p>
          <a:p>
            <a:pPr eaLnBrk="1" hangingPunct="1">
              <a:defRPr/>
            </a:pPr>
            <a:r>
              <a:rPr lang="es-ES" sz="2400" dirty="0" smtClean="0"/>
              <a:t>Cuando la lactancia es exclusiva el niño </a:t>
            </a:r>
            <a:r>
              <a:rPr lang="es-ES" sz="2400" dirty="0" smtClean="0"/>
              <a:t>no necesita </a:t>
            </a:r>
            <a:r>
              <a:rPr lang="es-ES" sz="2400" dirty="0" smtClean="0"/>
              <a:t>recibir agua ni jugos. La leche materna suple las necesidades nutricionales y de líquidos en el niño.</a:t>
            </a:r>
          </a:p>
          <a:p>
            <a:pPr eaLnBrk="1" hangingPunct="1">
              <a:defRPr/>
            </a:pPr>
            <a:endParaRPr lang="es-ES" sz="1600" dirty="0" smtClean="0"/>
          </a:p>
        </p:txBody>
      </p:sp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420938"/>
            <a:ext cx="2173287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4437063"/>
            <a:ext cx="216058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7200900" y="2636838"/>
            <a:ext cx="1943100" cy="1200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Buen agarre:</a:t>
            </a:r>
            <a:r>
              <a:rPr lang="es-ES"/>
              <a:t/>
            </a:r>
            <a:br>
              <a:rPr lang="es-ES"/>
            </a:br>
            <a:r>
              <a:rPr lang="es-ES"/>
              <a:t>- Pezones sanos</a:t>
            </a:r>
            <a:br>
              <a:rPr lang="es-ES"/>
            </a:br>
            <a:r>
              <a:rPr lang="es-ES"/>
              <a:t>- Succión eficaz</a:t>
            </a:r>
            <a:br>
              <a:rPr lang="es-ES"/>
            </a:br>
            <a:r>
              <a:rPr lang="es-ES"/>
              <a:t>- Bebé satisfecho</a:t>
            </a:r>
          </a:p>
        </p:txBody>
      </p:sp>
      <p:sp>
        <p:nvSpPr>
          <p:cNvPr id="41991" name="Line 8"/>
          <p:cNvSpPr>
            <a:spLocks noChangeShapeType="1"/>
          </p:cNvSpPr>
          <p:nvPr/>
        </p:nvSpPr>
        <p:spPr bwMode="auto">
          <a:xfrm>
            <a:off x="6804025" y="32131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41992" name="Text Box 9"/>
          <p:cNvSpPr txBox="1">
            <a:spLocks noChangeArrowheads="1"/>
          </p:cNvSpPr>
          <p:nvPr/>
        </p:nvSpPr>
        <p:spPr bwMode="auto">
          <a:xfrm>
            <a:off x="4356100" y="5084763"/>
            <a:ext cx="2016125" cy="1200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Agarre deficiente:</a:t>
            </a:r>
            <a:endParaRPr lang="es-ES"/>
          </a:p>
          <a:p>
            <a:r>
              <a:rPr lang="es-ES"/>
              <a:t>- Pezones doloridos</a:t>
            </a:r>
            <a:br>
              <a:rPr lang="es-ES"/>
            </a:br>
            <a:r>
              <a:rPr lang="es-ES"/>
              <a:t>- Producción insuficiente</a:t>
            </a:r>
          </a:p>
        </p:txBody>
      </p:sp>
      <p:sp>
        <p:nvSpPr>
          <p:cNvPr id="41993" name="Line 10"/>
          <p:cNvSpPr>
            <a:spLocks noChangeShapeType="1"/>
          </p:cNvSpPr>
          <p:nvPr/>
        </p:nvSpPr>
        <p:spPr bwMode="auto">
          <a:xfrm flipH="1" flipV="1">
            <a:off x="6443663" y="558958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357188" y="285750"/>
            <a:ext cx="8786812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b="0" dirty="0" smtClean="0"/>
              <a:t>REFLEJOS DEL NIÑO IMPORTANTES PARA</a:t>
            </a:r>
            <a:br>
              <a:rPr lang="es-ES" sz="3600" b="0" dirty="0" smtClean="0"/>
            </a:br>
            <a:r>
              <a:rPr lang="es-ES" sz="3600" b="0" dirty="0" smtClean="0"/>
              <a:t>LA LACTANCIA MATERNA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 smtClean="0"/>
          </a:p>
        </p:txBody>
      </p:sp>
      <p:pic>
        <p:nvPicPr>
          <p:cNvPr id="26626" name="Picture 2" descr="C:\Documents and Settings\diaz marin\Escritorio\Mreflejobusqueda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2276475"/>
            <a:ext cx="4962525" cy="424815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3012" name="4 CuadroTexto"/>
          <p:cNvSpPr txBox="1">
            <a:spLocks noChangeArrowheads="1"/>
          </p:cNvSpPr>
          <p:nvPr/>
        </p:nvSpPr>
        <p:spPr bwMode="auto">
          <a:xfrm>
            <a:off x="7092950" y="2708275"/>
            <a:ext cx="1643063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latin typeface="Arial" pitchFamily="34" charset="0"/>
              </a:rPr>
              <a:t>REFLEJO DE BUSQUEDA</a:t>
            </a:r>
          </a:p>
        </p:txBody>
      </p:sp>
      <p:sp>
        <p:nvSpPr>
          <p:cNvPr id="43013" name="5 CuadroTexto"/>
          <p:cNvSpPr txBox="1">
            <a:spLocks noChangeArrowheads="1"/>
          </p:cNvSpPr>
          <p:nvPr/>
        </p:nvSpPr>
        <p:spPr bwMode="auto">
          <a:xfrm>
            <a:off x="7092950" y="4868863"/>
            <a:ext cx="1643063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latin typeface="Arial" pitchFamily="34" charset="0"/>
              </a:rPr>
              <a:t>REFLEJO DE SUCCION</a:t>
            </a:r>
          </a:p>
        </p:txBody>
      </p:sp>
      <p:sp>
        <p:nvSpPr>
          <p:cNvPr id="7" name="6 Flecha a la derecha con muesca"/>
          <p:cNvSpPr/>
          <p:nvPr/>
        </p:nvSpPr>
        <p:spPr>
          <a:xfrm>
            <a:off x="6084888" y="2852738"/>
            <a:ext cx="857250" cy="42862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7 Flecha a la derecha con muesca"/>
          <p:cNvSpPr/>
          <p:nvPr/>
        </p:nvSpPr>
        <p:spPr>
          <a:xfrm>
            <a:off x="6084888" y="4941888"/>
            <a:ext cx="857250" cy="42862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POSICIONES MAS ADECUADAS</a:t>
            </a:r>
          </a:p>
        </p:txBody>
      </p:sp>
      <p:sp>
        <p:nvSpPr>
          <p:cNvPr id="84995" name="2 Marcador de contenido"/>
          <p:cNvSpPr>
            <a:spLocks noGrp="1"/>
          </p:cNvSpPr>
          <p:nvPr>
            <p:ph sz="half" idx="1"/>
          </p:nvPr>
        </p:nvSpPr>
        <p:spPr>
          <a:xfrm>
            <a:off x="0" y="1916113"/>
            <a:ext cx="4506913" cy="4525962"/>
          </a:xfrm>
        </p:spPr>
        <p:txBody>
          <a:bodyPr/>
          <a:lstStyle/>
          <a:p>
            <a:pPr eaLnBrk="1" hangingPunct="1">
              <a:defRPr/>
            </a:pPr>
            <a:r>
              <a:rPr lang="es-ES" sz="2800" smtClean="0"/>
              <a:t>Existen varias posiciones que pueden usarse con éxito</a:t>
            </a:r>
          </a:p>
          <a:p>
            <a:pPr eaLnBrk="1" hangingPunct="1">
              <a:defRPr/>
            </a:pPr>
            <a:r>
              <a:rPr lang="es-ES" sz="2800" smtClean="0"/>
              <a:t>Siéntese cómoda con la espalda apoyada</a:t>
            </a:r>
          </a:p>
          <a:p>
            <a:pPr eaLnBrk="1" hangingPunct="1">
              <a:defRPr/>
            </a:pPr>
            <a:r>
              <a:rPr lang="es-ES" sz="2800" smtClean="0"/>
              <a:t>Si el niño (a) es demasiado pequeño utilice una almohada o cojín para acomodarlo a la altura del pecho. </a:t>
            </a:r>
          </a:p>
          <a:p>
            <a:pPr eaLnBrk="1" hangingPunct="1">
              <a:defRPr/>
            </a:pPr>
            <a:endParaRPr lang="es-ES" sz="2800" smtClean="0"/>
          </a:p>
        </p:txBody>
      </p:sp>
      <p:pic>
        <p:nvPicPr>
          <p:cNvPr id="44036" name="Picture 5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1916113"/>
            <a:ext cx="403860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POSICION SENTADA O DE CUNA</a:t>
            </a:r>
            <a:br>
              <a:rPr lang="es-ES" smtClean="0"/>
            </a:br>
            <a:endParaRPr lang="es-ES" smtClean="0"/>
          </a:p>
        </p:txBody>
      </p:sp>
      <p:pic>
        <p:nvPicPr>
          <p:cNvPr id="45059" name="7 Marcador de contenido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806575"/>
            <a:ext cx="6429375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POSICION DEBAJO DEL BRAZO</a:t>
            </a:r>
          </a:p>
        </p:txBody>
      </p:sp>
      <p:pic>
        <p:nvPicPr>
          <p:cNvPr id="46083" name="3 Marcador de contenido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643063"/>
            <a:ext cx="6357938" cy="4143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POSICIÓN SEMISENTADA</a:t>
            </a:r>
            <a:br>
              <a:rPr lang="es-ES" smtClean="0"/>
            </a:br>
            <a:endParaRPr lang="es-ES" smtClean="0"/>
          </a:p>
        </p:txBody>
      </p:sp>
      <p:pic>
        <p:nvPicPr>
          <p:cNvPr id="47107" name="3 Marcador de contenido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25" y="1643063"/>
            <a:ext cx="5857875" cy="4143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POSICIÓN ACOSTADA</a:t>
            </a:r>
          </a:p>
        </p:txBody>
      </p:sp>
      <p:pic>
        <p:nvPicPr>
          <p:cNvPr id="48131" name="3 Marcador de contenido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785938"/>
            <a:ext cx="6786563" cy="4214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Indicadores de amamantamiento correcto</a:t>
            </a:r>
          </a:p>
        </p:txBody>
      </p:sp>
      <p:sp>
        <p:nvSpPr>
          <p:cNvPr id="90115" name="2 Marcador de contenido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/>
              <a:t>Sonido de deglución audible</a:t>
            </a:r>
          </a:p>
          <a:p>
            <a:pPr eaLnBrk="1" hangingPunct="1">
              <a:defRPr/>
            </a:pPr>
            <a:r>
              <a:rPr lang="es-ES" dirty="0" smtClean="0"/>
              <a:t>Sueño tranquilo que dura alrededor de 1,5 a 3 horas entre mamadas. </a:t>
            </a:r>
          </a:p>
          <a:p>
            <a:pPr eaLnBrk="1" hangingPunct="1">
              <a:defRPr/>
            </a:pPr>
            <a:r>
              <a:rPr lang="es-ES" dirty="0" smtClean="0"/>
              <a:t>Aumento de peso normal en el niño(a). </a:t>
            </a:r>
          </a:p>
          <a:p>
            <a:pPr eaLnBrk="1" hangingPunct="1">
              <a:defRPr/>
            </a:pPr>
            <a:r>
              <a:rPr lang="es-ES" dirty="0" smtClean="0"/>
              <a:t>Promedio 6 pañales al día mojados con orina </a:t>
            </a:r>
          </a:p>
          <a:p>
            <a:pPr eaLnBrk="1" hangingPunct="1">
              <a:defRPr/>
            </a:pPr>
            <a:r>
              <a:rPr lang="es-ES" dirty="0" smtClean="0"/>
              <a:t>Promedio 4 deposiciones amarillas y fluidas diarias</a:t>
            </a:r>
          </a:p>
          <a:p>
            <a:pPr eaLnBrk="1" hangingPunct="1">
              <a:defRPr/>
            </a:pPr>
            <a:r>
              <a:rPr lang="es-ES" dirty="0" smtClean="0"/>
              <a:t>Amamantamiento sin dolor</a:t>
            </a:r>
          </a:p>
          <a:p>
            <a:pPr eaLnBrk="1" hangingPunct="1">
              <a:defRPr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1 Título"/>
          <p:cNvSpPr>
            <a:spLocks noGrp="1"/>
          </p:cNvSpPr>
          <p:nvPr>
            <p:ph type="title" idx="4294967295"/>
          </p:nvPr>
        </p:nvSpPr>
        <p:spPr>
          <a:xfrm>
            <a:off x="500063" y="214313"/>
            <a:ext cx="8229600" cy="939800"/>
          </a:xfrm>
        </p:spPr>
        <p:txBody>
          <a:bodyPr/>
          <a:lstStyle/>
          <a:p>
            <a:pPr eaLnBrk="1" hangingPunct="1">
              <a:defRPr/>
            </a:pPr>
            <a:r>
              <a:rPr lang="es-ES" smtClean="0"/>
              <a:t>EXTRACCION MANUAL</a:t>
            </a:r>
          </a:p>
        </p:txBody>
      </p:sp>
      <p:pic>
        <p:nvPicPr>
          <p:cNvPr id="50179" name="3 Marcador de contenido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143000"/>
            <a:ext cx="2500312" cy="2784475"/>
          </a:xfrm>
        </p:spPr>
      </p:pic>
      <p:pic>
        <p:nvPicPr>
          <p:cNvPr id="50180" name="4 Imag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1857375"/>
            <a:ext cx="2643187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5 Imag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2214563"/>
            <a:ext cx="2643187" cy="29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Rectangle 1"/>
          <p:cNvSpPr>
            <a:spLocks noChangeArrowheads="1"/>
          </p:cNvSpPr>
          <p:nvPr/>
        </p:nvSpPr>
        <p:spPr bwMode="auto">
          <a:xfrm>
            <a:off x="5508625" y="5373688"/>
            <a:ext cx="3143250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s-ES" sz="1600">
                <a:latin typeface="Calibri" pitchFamily="34" charset="0"/>
                <a:ea typeface="Calibri" pitchFamily="34" charset="0"/>
                <a:cs typeface="ComicSansMS"/>
              </a:rPr>
              <a:t>Gire los dedos como imprimiendo las</a:t>
            </a:r>
            <a:r>
              <a:rPr lang="es-ES" sz="1100">
                <a:latin typeface="Arial" pitchFamily="34" charset="0"/>
                <a:ea typeface="Calibri" pitchFamily="34" charset="0"/>
                <a:cs typeface="ComicSansMS"/>
              </a:rPr>
              <a:t> </a:t>
            </a:r>
            <a:r>
              <a:rPr lang="es-ES" sz="1600">
                <a:latin typeface="Calibri" pitchFamily="34" charset="0"/>
                <a:ea typeface="Calibri" pitchFamily="34" charset="0"/>
                <a:cs typeface="ComicSansMS"/>
              </a:rPr>
              <a:t>huellas digitales en una hoja de</a:t>
            </a:r>
            <a:endParaRPr lang="es-ES" sz="1600">
              <a:latin typeface="Arial" pitchFamily="34" charset="0"/>
              <a:ea typeface="Calibri" pitchFamily="34" charset="0"/>
              <a:cs typeface="ComicSansMS"/>
            </a:endParaRPr>
          </a:p>
          <a:p>
            <a:pPr eaLnBrk="0" hangingPunct="0"/>
            <a:r>
              <a:rPr lang="es-ES" sz="1600">
                <a:latin typeface="Arial" pitchFamily="34" charset="0"/>
                <a:ea typeface="Calibri" pitchFamily="34" charset="0"/>
                <a:cs typeface="ComicSansMS"/>
              </a:rPr>
              <a:t>papel. </a:t>
            </a:r>
            <a:endParaRPr lang="es-ES">
              <a:latin typeface="Arial" pitchFamily="34" charset="0"/>
              <a:ea typeface="Calibri" pitchFamily="34" charset="0"/>
              <a:cs typeface="ComicSansMS"/>
            </a:endParaRPr>
          </a:p>
        </p:txBody>
      </p:sp>
      <p:sp>
        <p:nvSpPr>
          <p:cNvPr id="50183" name="8 Rectángulo"/>
          <p:cNvSpPr>
            <a:spLocks noChangeArrowheads="1"/>
          </p:cNvSpPr>
          <p:nvPr/>
        </p:nvSpPr>
        <p:spPr bwMode="auto">
          <a:xfrm>
            <a:off x="2786063" y="4797425"/>
            <a:ext cx="2571750" cy="1749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">
                <a:latin typeface="Calibri" pitchFamily="34" charset="0"/>
                <a:ea typeface="Calibri" pitchFamily="34" charset="0"/>
                <a:cs typeface="ComicSansMS"/>
              </a:rPr>
              <a:t>Coloque el pulgar y los</a:t>
            </a:r>
            <a:endParaRPr lang="es-ES" sz="1000">
              <a:latin typeface="Arial" pitchFamily="34" charset="0"/>
              <a:ea typeface="Calibri" pitchFamily="34" charset="0"/>
              <a:cs typeface="ComicSansMS"/>
            </a:endParaRPr>
          </a:p>
          <a:p>
            <a:pPr eaLnBrk="0" hangingPunct="0"/>
            <a:r>
              <a:rPr lang="es-ES">
                <a:latin typeface="Calibri" pitchFamily="34" charset="0"/>
                <a:ea typeface="Calibri" pitchFamily="34" charset="0"/>
                <a:cs typeface="ComicSansMS"/>
              </a:rPr>
              <a:t>dedos índice y medio</a:t>
            </a:r>
            <a:endParaRPr lang="es-ES" sz="1000">
              <a:latin typeface="Arial" pitchFamily="34" charset="0"/>
              <a:ea typeface="Calibri" pitchFamily="34" charset="0"/>
              <a:cs typeface="ComicSansMS"/>
            </a:endParaRPr>
          </a:p>
          <a:p>
            <a:pPr eaLnBrk="0" hangingPunct="0"/>
            <a:r>
              <a:rPr lang="es-ES">
                <a:latin typeface="Calibri" pitchFamily="34" charset="0"/>
                <a:ea typeface="Calibri" pitchFamily="34" charset="0"/>
                <a:cs typeface="ComicSansMS"/>
              </a:rPr>
              <a:t>aproximadamente 3 ó 4</a:t>
            </a:r>
            <a:endParaRPr lang="es-ES" sz="1000">
              <a:latin typeface="Arial" pitchFamily="34" charset="0"/>
              <a:ea typeface="Calibri" pitchFamily="34" charset="0"/>
              <a:cs typeface="ComicSansMS"/>
            </a:endParaRPr>
          </a:p>
          <a:p>
            <a:pPr eaLnBrk="0" hangingPunct="0"/>
            <a:r>
              <a:rPr lang="es-ES">
                <a:latin typeface="Calibri" pitchFamily="34" charset="0"/>
                <a:ea typeface="Calibri" pitchFamily="34" charset="0"/>
                <a:cs typeface="ComicSansMS"/>
              </a:rPr>
              <a:t>centímetros detrás del</a:t>
            </a:r>
            <a:endParaRPr lang="es-ES">
              <a:latin typeface="Arial" pitchFamily="34" charset="0"/>
              <a:ea typeface="Calibri" pitchFamily="34" charset="0"/>
              <a:cs typeface="ComicSansMS"/>
            </a:endParaRPr>
          </a:p>
          <a:p>
            <a:pPr eaLnBrk="0" hangingPunct="0"/>
            <a:r>
              <a:rPr lang="es-ES">
                <a:latin typeface="Arial" pitchFamily="34" charset="0"/>
                <a:ea typeface="Calibri" pitchFamily="34" charset="0"/>
                <a:cs typeface="ComicSansMS"/>
              </a:rPr>
              <a:t>pezón.</a:t>
            </a:r>
            <a:r>
              <a:rPr lang="es-ES" sz="1000">
                <a:latin typeface="Arial" pitchFamily="34" charset="0"/>
                <a:ea typeface="Calibri" pitchFamily="34" charset="0"/>
                <a:cs typeface="ComicSansMS"/>
              </a:rPr>
              <a:t> </a:t>
            </a:r>
            <a:endParaRPr lang="es-ES" sz="1400">
              <a:latin typeface="Arial" pitchFamily="34" charset="0"/>
              <a:ea typeface="Calibri" pitchFamily="34" charset="0"/>
              <a:cs typeface="ComicSansMS"/>
            </a:endParaRPr>
          </a:p>
        </p:txBody>
      </p:sp>
      <p:sp>
        <p:nvSpPr>
          <p:cNvPr id="50184" name="Rectangle 3"/>
          <p:cNvSpPr>
            <a:spLocks noChangeArrowheads="1"/>
          </p:cNvSpPr>
          <p:nvPr/>
        </p:nvSpPr>
        <p:spPr bwMode="auto">
          <a:xfrm>
            <a:off x="214313" y="4137025"/>
            <a:ext cx="2428875" cy="2546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s-ES" sz="1600">
                <a:latin typeface="Calibri" pitchFamily="34" charset="0"/>
                <a:ea typeface="Calibri" pitchFamily="34" charset="0"/>
                <a:cs typeface="ComicSansMS"/>
              </a:rPr>
              <a:t>Coloque la yema de los dedos en la parte</a:t>
            </a:r>
            <a:endParaRPr lang="es-ES" sz="1600">
              <a:latin typeface="Arial" pitchFamily="34" charset="0"/>
              <a:ea typeface="Calibri" pitchFamily="34" charset="0"/>
              <a:cs typeface="ComicSansMS"/>
            </a:endParaRPr>
          </a:p>
          <a:p>
            <a:pPr eaLnBrk="0" hangingPunct="0"/>
            <a:r>
              <a:rPr lang="es-ES" sz="1600">
                <a:latin typeface="Calibri" pitchFamily="34" charset="0"/>
                <a:ea typeface="Calibri" pitchFamily="34" charset="0"/>
                <a:cs typeface="ComicSansMS"/>
              </a:rPr>
              <a:t>superior del seno y realice un movimiento</a:t>
            </a:r>
            <a:endParaRPr lang="es-ES" sz="1600">
              <a:latin typeface="Arial" pitchFamily="34" charset="0"/>
              <a:ea typeface="Calibri" pitchFamily="34" charset="0"/>
              <a:cs typeface="ComicSansMS"/>
            </a:endParaRPr>
          </a:p>
          <a:p>
            <a:r>
              <a:rPr lang="es-ES" sz="1600">
                <a:latin typeface="Calibri" pitchFamily="34" charset="0"/>
                <a:ea typeface="Calibri" pitchFamily="34" charset="0"/>
                <a:cs typeface="ComicSansMS"/>
              </a:rPr>
              <a:t>circular con los dedos en un mismo punto.</a:t>
            </a:r>
            <a:r>
              <a:rPr lang="es-ES" sz="1600">
                <a:latin typeface="Arial" pitchFamily="34" charset="0"/>
                <a:ea typeface="Calibri" pitchFamily="34" charset="0"/>
                <a:cs typeface="ComicSansMS"/>
              </a:rPr>
              <a:t> Forme una espiral alrededor del seno con el masaje hasta llegar a la areola.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EXTRACION DE DIFERENTES FORMAS</a:t>
            </a:r>
          </a:p>
        </p:txBody>
      </p:sp>
      <p:pic>
        <p:nvPicPr>
          <p:cNvPr id="4" name="3 Marcador de contenido" descr="ilustracion_3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714500"/>
            <a:ext cx="4997450" cy="184150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4 Imagen" descr="ilustracion_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1643063"/>
            <a:ext cx="2592387" cy="371475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6" name="5 Imagen" descr="ilustracion_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4357688"/>
            <a:ext cx="5611813" cy="1722437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51206" name="6 CuadroTexto"/>
          <p:cNvSpPr txBox="1">
            <a:spLocks noChangeArrowheads="1"/>
          </p:cNvSpPr>
          <p:nvPr/>
        </p:nvSpPr>
        <p:spPr bwMode="auto">
          <a:xfrm>
            <a:off x="785813" y="6215063"/>
            <a:ext cx="3071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Arial" pitchFamily="34" charset="0"/>
              </a:rPr>
              <a:t>CON EXTRACTOR</a:t>
            </a:r>
          </a:p>
        </p:txBody>
      </p:sp>
      <p:sp>
        <p:nvSpPr>
          <p:cNvPr id="51207" name="7 CuadroTexto"/>
          <p:cNvSpPr txBox="1">
            <a:spLocks noChangeArrowheads="1"/>
          </p:cNvSpPr>
          <p:nvPr/>
        </p:nvSpPr>
        <p:spPr bwMode="auto">
          <a:xfrm>
            <a:off x="785813" y="3714750"/>
            <a:ext cx="3357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Arial" pitchFamily="34" charset="0"/>
              </a:rPr>
              <a:t>CON LA MANO IZQ O DER</a:t>
            </a:r>
          </a:p>
        </p:txBody>
      </p:sp>
      <p:sp>
        <p:nvSpPr>
          <p:cNvPr id="51208" name="8 CuadroTexto"/>
          <p:cNvSpPr txBox="1">
            <a:spLocks noChangeArrowheads="1"/>
          </p:cNvSpPr>
          <p:nvPr/>
        </p:nvSpPr>
        <p:spPr bwMode="auto">
          <a:xfrm>
            <a:off x="6643688" y="5715000"/>
            <a:ext cx="2000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Arial" pitchFamily="34" charset="0"/>
              </a:rPr>
              <a:t>MAL Y BIEN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mtClean="0"/>
              <a:t>ESTRUCTURAS</a:t>
            </a:r>
            <a:endParaRPr lang="es-ES" smtClean="0"/>
          </a:p>
        </p:txBody>
      </p:sp>
      <p:pic>
        <p:nvPicPr>
          <p:cNvPr id="1229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12875"/>
            <a:ext cx="856932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4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El destete</a:t>
            </a:r>
          </a:p>
        </p:txBody>
      </p:sp>
      <p:sp>
        <p:nvSpPr>
          <p:cNvPr id="93187" name="5 Marcador de contenido"/>
          <p:cNvSpPr>
            <a:spLocks noGrp="1"/>
          </p:cNvSpPr>
          <p:nvPr>
            <p:ph idx="4294967295"/>
          </p:nvPr>
        </p:nvSpPr>
        <p:spPr>
          <a:xfrm>
            <a:off x="250825" y="1557338"/>
            <a:ext cx="3035300" cy="29083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CL" sz="2000" smtClean="0"/>
              <a:t>planificarlo con tiempo y efectuarlo de forma progresiva</a:t>
            </a:r>
          </a:p>
          <a:p>
            <a:pPr eaLnBrk="1" hangingPunct="1">
              <a:defRPr/>
            </a:pPr>
            <a:r>
              <a:rPr lang="es-CL" sz="2000" smtClean="0"/>
              <a:t>esto permitirá que la misma ley de oferta y demanda que le hacía aumentar la producción la disminuya</a:t>
            </a:r>
          </a:p>
          <a:p>
            <a:pPr eaLnBrk="1" hangingPunct="1">
              <a:defRPr/>
            </a:pPr>
            <a:endParaRPr lang="es-ES" sz="1800" smtClean="0"/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1835150" y="4941888"/>
            <a:ext cx="2879725" cy="162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CL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se empieza por sustituir la toma que el niño suele hacer con menos interés</a:t>
            </a:r>
          </a:p>
          <a:p>
            <a:pPr>
              <a:defRPr/>
            </a:pPr>
            <a:r>
              <a:rPr lang="es-CL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retirar tomas alternadamente</a:t>
            </a:r>
            <a:endParaRPr lang="es-ES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222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2133600"/>
            <a:ext cx="343535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AutoShape 7"/>
          <p:cNvSpPr>
            <a:spLocks noChangeArrowheads="1"/>
          </p:cNvSpPr>
          <p:nvPr/>
        </p:nvSpPr>
        <p:spPr bwMode="auto">
          <a:xfrm rot="5400000">
            <a:off x="767557" y="4928394"/>
            <a:ext cx="852487" cy="733425"/>
          </a:xfrm>
          <a:custGeom>
            <a:avLst/>
            <a:gdLst>
              <a:gd name="T0" fmla="*/ 948504794 w 21600"/>
              <a:gd name="T1" fmla="*/ 0 h 21600"/>
              <a:gd name="T2" fmla="*/ 569078596 w 21600"/>
              <a:gd name="T3" fmla="*/ 281863071 h 21600"/>
              <a:gd name="T4" fmla="*/ 0 w 21600"/>
              <a:gd name="T5" fmla="*/ 704696488 h 21600"/>
              <a:gd name="T6" fmla="*/ 569078596 w 21600"/>
              <a:gd name="T7" fmla="*/ 845589009 h 21600"/>
              <a:gd name="T8" fmla="*/ 1138157192 w 21600"/>
              <a:gd name="T9" fmla="*/ 587214884 h 21600"/>
              <a:gd name="T10" fmla="*/ 1327870528 w 21600"/>
              <a:gd name="T11" fmla="*/ 281863071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52231" name="6 CuadroTexto"/>
          <p:cNvSpPr txBox="1">
            <a:spLocks noChangeArrowheads="1"/>
          </p:cNvSpPr>
          <p:nvPr/>
        </p:nvSpPr>
        <p:spPr bwMode="auto">
          <a:xfrm>
            <a:off x="5429250" y="6000750"/>
            <a:ext cx="3143250" cy="36988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Generalmente a los 6 meses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PARA LA MAMA QUE TRABAJA</a:t>
            </a:r>
          </a:p>
        </p:txBody>
      </p:sp>
      <p:sp>
        <p:nvSpPr>
          <p:cNvPr id="94211" name="2 Marcador de contenido"/>
          <p:cNvSpPr>
            <a:spLocks noGrp="1"/>
          </p:cNvSpPr>
          <p:nvPr>
            <p:ph sz="half" idx="1"/>
          </p:nvPr>
        </p:nvSpPr>
        <p:spPr>
          <a:xfrm>
            <a:off x="0" y="1989138"/>
            <a:ext cx="4859338" cy="4525962"/>
          </a:xfrm>
        </p:spPr>
        <p:txBody>
          <a:bodyPr/>
          <a:lstStyle/>
          <a:p>
            <a:pPr eaLnBrk="1" hangingPunct="1">
              <a:defRPr/>
            </a:pPr>
            <a:r>
              <a:rPr lang="es-ES" sz="2800" smtClean="0"/>
              <a:t>el caso de la madre que trabaja fuera del hogar, se debe enseñar en forma anticipada la técnica de extracción, transporte, conservación y uso de la leche materna extraída, recomendándole dejar entre 100 y 200 ml de leche materna por cada mamada. </a:t>
            </a:r>
          </a:p>
        </p:txBody>
      </p:sp>
      <p:pic>
        <p:nvPicPr>
          <p:cNvPr id="53252" name="Picture 4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1916113"/>
            <a:ext cx="3911600" cy="4537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Título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711200"/>
          </a:xfrm>
        </p:spPr>
        <p:txBody>
          <a:bodyPr anchor="b"/>
          <a:lstStyle/>
          <a:p>
            <a:pPr eaLnBrk="1" hangingPunct="1">
              <a:defRPr/>
            </a:pPr>
            <a:r>
              <a:rPr lang="es-ES" sz="3200" b="0" smtClean="0"/>
              <a:t>REFRIGERACION DE LA LECHE</a:t>
            </a:r>
          </a:p>
        </p:txBody>
      </p:sp>
      <p:sp>
        <p:nvSpPr>
          <p:cNvPr id="95235" name="3 Marcador de contenido"/>
          <p:cNvSpPr>
            <a:spLocks noGrp="1"/>
          </p:cNvSpPr>
          <p:nvPr>
            <p:ph sz="half" idx="1"/>
          </p:nvPr>
        </p:nvSpPr>
        <p:spPr>
          <a:xfrm>
            <a:off x="0" y="1601788"/>
            <a:ext cx="4506913" cy="5256212"/>
          </a:xfrm>
        </p:spPr>
        <p:txBody>
          <a:bodyPr/>
          <a:lstStyle/>
          <a:p>
            <a:pPr eaLnBrk="1" hangingPunct="1">
              <a:defRPr/>
            </a:pPr>
            <a:r>
              <a:rPr lang="es-ES" sz="2800" smtClean="0"/>
              <a:t>La leche congelada puede durar hasta tres meses </a:t>
            </a:r>
          </a:p>
          <a:p>
            <a:pPr eaLnBrk="1" hangingPunct="1">
              <a:defRPr/>
            </a:pPr>
            <a:r>
              <a:rPr lang="es-ES" sz="2800" smtClean="0"/>
              <a:t>dejar hasta que descongele completamente</a:t>
            </a:r>
          </a:p>
          <a:p>
            <a:pPr eaLnBrk="1" hangingPunct="1">
              <a:defRPr/>
            </a:pPr>
            <a:r>
              <a:rPr lang="es-ES" sz="2800" smtClean="0"/>
              <a:t>Calentar al baño Maria</a:t>
            </a:r>
          </a:p>
          <a:p>
            <a:pPr eaLnBrk="1" hangingPunct="1">
              <a:defRPr/>
            </a:pPr>
            <a:r>
              <a:rPr lang="es-ES" sz="2800" smtClean="0"/>
              <a:t>Mantenga la leche refrigerada por un tiempo no mayor de 48 horas</a:t>
            </a:r>
          </a:p>
          <a:p>
            <a:pPr eaLnBrk="1" hangingPunct="1">
              <a:defRPr/>
            </a:pPr>
            <a:r>
              <a:rPr lang="es-ES" sz="2800" smtClean="0"/>
              <a:t>Tiempo de conservación: Tº ambiente 12 horas</a:t>
            </a:r>
          </a:p>
        </p:txBody>
      </p:sp>
      <p:pic>
        <p:nvPicPr>
          <p:cNvPr id="54276" name="5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628775"/>
            <a:ext cx="37449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WordArt 5"/>
          <p:cNvSpPr>
            <a:spLocks noChangeArrowheads="1" noChangeShapeType="1" noTextEdit="1"/>
          </p:cNvSpPr>
          <p:nvPr/>
        </p:nvSpPr>
        <p:spPr bwMode="auto">
          <a:xfrm>
            <a:off x="2268538" y="3716338"/>
            <a:ext cx="6337300" cy="2519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O" sz="5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GRACIAS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357290" y="785794"/>
            <a:ext cx="744408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Arial Rounded MT Bold" pitchFamily="34" charset="0"/>
              </a:rPr>
              <a:t>DEBEMOS DECIR SI A UN BUEN AMAMANTAMIENTO PENSANDO </a:t>
            </a:r>
          </a:p>
          <a:p>
            <a:pPr algn="just"/>
            <a:r>
              <a:rPr lang="es-ES" sz="2800" dirty="0" smtClean="0">
                <a:latin typeface="Arial Rounded MT Bold" pitchFamily="34" charset="0"/>
              </a:rPr>
              <a:t>EN EL CRECIMIENTO Y  DESARROLLO DE LOS BEBES QUE SON EL </a:t>
            </a:r>
          </a:p>
          <a:p>
            <a:r>
              <a:rPr lang="es-ES" sz="2800" dirty="0" smtClean="0">
                <a:latin typeface="Arial Rounded MT Bold" pitchFamily="34" charset="0"/>
              </a:rPr>
              <a:t>FUTURO EN NUESTRA SOCIEDAD.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mtClean="0"/>
              <a:t>CONFIGURACION EXTERNA</a:t>
            </a:r>
            <a:endParaRPr lang="es-ES" smtClean="0"/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395288" y="2060575"/>
            <a:ext cx="2305050" cy="7175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600">
                <a:latin typeface="Arial" pitchFamily="34" charset="0"/>
              </a:rPr>
              <a:t>AREOLA</a:t>
            </a:r>
            <a:endParaRPr lang="es-ES" sz="3600">
              <a:latin typeface="Arial" pitchFamily="34" charset="0"/>
            </a:endParaRP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4572000" y="1700213"/>
            <a:ext cx="3527425" cy="1474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Arial" pitchFamily="34" charset="0"/>
              </a:rPr>
              <a:t>Región circular de 15 a 25 mm de diámetro situada en la parte más prominente de la mama, de color más oscuro que la piel que la rodea. </a:t>
            </a: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250825" y="4652963"/>
            <a:ext cx="3313113" cy="1474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>
                <a:latin typeface="Arial" pitchFamily="34" charset="0"/>
              </a:rPr>
              <a:t>en ella se encuentran los conductos de las glándulas mamarias. entre 15 y 20 pequeñas aberturas (conductos lactíferos) </a:t>
            </a:r>
          </a:p>
        </p:txBody>
      </p:sp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3500438"/>
            <a:ext cx="4032250" cy="30956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19" name="AutoShape 8"/>
          <p:cNvSpPr>
            <a:spLocks noChangeArrowheads="1"/>
          </p:cNvSpPr>
          <p:nvPr/>
        </p:nvSpPr>
        <p:spPr bwMode="auto">
          <a:xfrm rot="-5400000">
            <a:off x="3059113" y="1773237"/>
            <a:ext cx="1081088" cy="1223963"/>
          </a:xfrm>
          <a:prstGeom prst="downArrow">
            <a:avLst>
              <a:gd name="adj1" fmla="val 50000"/>
              <a:gd name="adj2" fmla="val 283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3320" name="AutoShape 9"/>
          <p:cNvSpPr>
            <a:spLocks noChangeArrowheads="1"/>
          </p:cNvSpPr>
          <p:nvPr/>
        </p:nvSpPr>
        <p:spPr bwMode="auto">
          <a:xfrm>
            <a:off x="1187450" y="3141663"/>
            <a:ext cx="1081088" cy="1223962"/>
          </a:xfrm>
          <a:prstGeom prst="downArrow">
            <a:avLst>
              <a:gd name="adj1" fmla="val 50000"/>
              <a:gd name="adj2" fmla="val 283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95288" y="692150"/>
            <a:ext cx="2663825" cy="7175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600" b="1">
                <a:latin typeface="Arial" pitchFamily="34" charset="0"/>
              </a:rPr>
              <a:t>EL PEZÓN</a:t>
            </a:r>
            <a:r>
              <a:rPr lang="es-ES">
                <a:latin typeface="Arial" pitchFamily="34" charset="0"/>
              </a:rPr>
              <a:t> 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179388" y="3284538"/>
            <a:ext cx="2897187" cy="1474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">
                <a:latin typeface="Arial" pitchFamily="34" charset="0"/>
              </a:rPr>
              <a:t>se levanta como una gruesa papila en el centro de la areola. tiene el aspecto de un cilindro o cono 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5076825" y="404813"/>
            <a:ext cx="3529013" cy="2024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Arial" pitchFamily="34" charset="0"/>
              </a:rPr>
              <a:t>irregular y rugoso debido a un gran número de papilas y surcos que cubren su superficie. En su extremo se observan 10 o 12 orificios que son las desembocaduras de otros tantos conductos galactóforos. </a:t>
            </a:r>
          </a:p>
        </p:txBody>
      </p:sp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708275"/>
            <a:ext cx="5508625" cy="395287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2" name="AutoShape 8"/>
          <p:cNvSpPr>
            <a:spLocks noChangeArrowheads="1"/>
          </p:cNvSpPr>
          <p:nvPr/>
        </p:nvSpPr>
        <p:spPr bwMode="auto">
          <a:xfrm>
            <a:off x="1116013" y="1700213"/>
            <a:ext cx="1081087" cy="1223962"/>
          </a:xfrm>
          <a:prstGeom prst="downArrow">
            <a:avLst>
              <a:gd name="adj1" fmla="val 50000"/>
              <a:gd name="adj2" fmla="val 283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4343" name="AutoShape 9"/>
          <p:cNvSpPr>
            <a:spLocks noChangeArrowheads="1"/>
          </p:cNvSpPr>
          <p:nvPr/>
        </p:nvSpPr>
        <p:spPr bwMode="auto">
          <a:xfrm rot="-5400000">
            <a:off x="3563938" y="549275"/>
            <a:ext cx="1081087" cy="1223963"/>
          </a:xfrm>
          <a:prstGeom prst="downArrow">
            <a:avLst>
              <a:gd name="adj1" fmla="val 50000"/>
              <a:gd name="adj2" fmla="val 283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042988" y="1268413"/>
            <a:ext cx="3457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CO">
              <a:latin typeface="Arial" pitchFamily="34" charset="0"/>
            </a:endParaRP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468313" y="476250"/>
            <a:ext cx="3744912" cy="2162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i="1">
                <a:latin typeface="Arial" pitchFamily="34" charset="0"/>
              </a:rPr>
              <a:t>Irrigación: </a:t>
            </a:r>
            <a:r>
              <a:rPr lang="es-ES" i="1">
                <a:latin typeface="Arial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es-ES" i="1">
                <a:latin typeface="Arial" pitchFamily="34" charset="0"/>
              </a:rPr>
              <a:t>arteria torácica interna, </a:t>
            </a:r>
          </a:p>
          <a:p>
            <a:pPr>
              <a:buFontTx/>
              <a:buChar char="•"/>
            </a:pPr>
            <a:r>
              <a:rPr lang="es-ES" i="1">
                <a:latin typeface="Arial" pitchFamily="34" charset="0"/>
              </a:rPr>
              <a:t>ramos de la arteria axilar( ramas torácica lateral y coracoacromial </a:t>
            </a:r>
          </a:p>
          <a:p>
            <a:r>
              <a:rPr lang="es-ES" i="1">
                <a:latin typeface="Arial" pitchFamily="34" charset="0"/>
              </a:rPr>
              <a:t> ramas cutánea lateral y anterior de las arterias intercostales).</a:t>
            </a:r>
            <a:endParaRPr lang="es-E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s-ES">
              <a:latin typeface="Arial" pitchFamily="34" charset="0"/>
            </a:endParaRP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5148263" y="692150"/>
            <a:ext cx="3600450" cy="18875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b="1" i="1">
              <a:latin typeface="Arial" pitchFamily="34" charset="0"/>
            </a:endParaRPr>
          </a:p>
          <a:p>
            <a:r>
              <a:rPr lang="es-ES" b="1" i="1">
                <a:latin typeface="Arial" pitchFamily="34" charset="0"/>
              </a:rPr>
              <a:t>El drenaje venoso:</a:t>
            </a:r>
            <a:r>
              <a:rPr lang="es-ES" i="1">
                <a:latin typeface="Arial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es-ES" i="1">
                <a:latin typeface="Arial" pitchFamily="34" charset="0"/>
              </a:rPr>
              <a:t>venas axilar</a:t>
            </a:r>
          </a:p>
          <a:p>
            <a:pPr>
              <a:buFontTx/>
              <a:buChar char="•"/>
            </a:pPr>
            <a:r>
              <a:rPr lang="es-ES" i="1">
                <a:latin typeface="Arial" pitchFamily="34" charset="0"/>
              </a:rPr>
              <a:t> torácica interna</a:t>
            </a:r>
          </a:p>
          <a:p>
            <a:pPr>
              <a:buFontTx/>
              <a:buChar char="•"/>
            </a:pPr>
            <a:r>
              <a:rPr lang="es-ES" i="1">
                <a:latin typeface="Arial" pitchFamily="34" charset="0"/>
              </a:rPr>
              <a:t>torácica lateral e intercostal.</a:t>
            </a:r>
            <a:endParaRPr lang="es-E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s-ES">
              <a:latin typeface="Arial" pitchFamily="34" charset="0"/>
            </a:endParaRP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468313" y="3284538"/>
            <a:ext cx="3743325" cy="161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ES" b="1" i="1">
              <a:latin typeface="Arial" pitchFamily="34" charset="0"/>
            </a:endParaRPr>
          </a:p>
          <a:p>
            <a:pPr algn="ctr"/>
            <a:r>
              <a:rPr lang="es-ES" b="1" i="1">
                <a:latin typeface="Arial" pitchFamily="34" charset="0"/>
              </a:rPr>
              <a:t>El drenaje linfático: </a:t>
            </a:r>
            <a:r>
              <a:rPr lang="es-ES" i="1">
                <a:latin typeface="Arial" pitchFamily="34" charset="0"/>
              </a:rPr>
              <a:t>la mayor parte de este drenaje termina en ganglios linfáticos axilares.</a:t>
            </a:r>
            <a:endParaRPr lang="es-E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s-ES">
              <a:latin typeface="Arial" pitchFamily="34" charset="0"/>
            </a:endParaRP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468313" y="5661025"/>
            <a:ext cx="3671887" cy="9255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i="1">
                <a:latin typeface="Arial" pitchFamily="34" charset="0"/>
              </a:rPr>
              <a:t>Inervación: </a:t>
            </a:r>
            <a:r>
              <a:rPr lang="es-ES" i="1">
                <a:latin typeface="Arial" pitchFamily="34" charset="0"/>
              </a:rPr>
              <a:t>ramos cutáneos laterales y anteriores del segundo al sexto nervio intercostal.</a:t>
            </a:r>
          </a:p>
        </p:txBody>
      </p:sp>
      <p:sp>
        <p:nvSpPr>
          <p:cNvPr id="15367" name="AutoShape 10"/>
          <p:cNvSpPr>
            <a:spLocks noChangeArrowheads="1"/>
          </p:cNvSpPr>
          <p:nvPr/>
        </p:nvSpPr>
        <p:spPr bwMode="auto">
          <a:xfrm rot="-5400000">
            <a:off x="4174332" y="1378744"/>
            <a:ext cx="1081087" cy="5746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5368" name="AutoShape 11"/>
          <p:cNvSpPr>
            <a:spLocks noChangeArrowheads="1"/>
          </p:cNvSpPr>
          <p:nvPr/>
        </p:nvSpPr>
        <p:spPr bwMode="auto">
          <a:xfrm>
            <a:off x="1619250" y="2708275"/>
            <a:ext cx="1081088" cy="5048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5369" name="AutoShape 12"/>
          <p:cNvSpPr>
            <a:spLocks noChangeArrowheads="1"/>
          </p:cNvSpPr>
          <p:nvPr/>
        </p:nvSpPr>
        <p:spPr bwMode="auto">
          <a:xfrm>
            <a:off x="1619250" y="5013325"/>
            <a:ext cx="1081088" cy="5762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pic>
        <p:nvPicPr>
          <p:cNvPr id="15370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852738"/>
            <a:ext cx="4464050" cy="38163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/>
              <a:t> LAS MAMAS EN LA </a:t>
            </a:r>
            <a:r>
              <a:rPr lang="es-ES" dirty="0" smtClean="0"/>
              <a:t>ADOLESCENCIA</a:t>
            </a:r>
            <a:endParaRPr lang="es-ES" dirty="0" smtClean="0"/>
          </a:p>
        </p:txBody>
      </p:sp>
      <p:sp>
        <p:nvSpPr>
          <p:cNvPr id="74755" name="3 Marcador de contenido"/>
          <p:cNvSpPr>
            <a:spLocks noGrp="1"/>
          </p:cNvSpPr>
          <p:nvPr>
            <p:ph sz="half" idx="4294967295"/>
          </p:nvPr>
        </p:nvSpPr>
        <p:spPr>
          <a:xfrm>
            <a:off x="4500562" y="1643050"/>
            <a:ext cx="2357454" cy="4143404"/>
          </a:xfrm>
        </p:spPr>
        <p:txBody>
          <a:bodyPr/>
          <a:lstStyle/>
          <a:p>
            <a:pPr eaLnBrk="1" hangingPunct="1">
              <a:defRPr/>
            </a:pPr>
            <a:r>
              <a:rPr lang="es-ES" sz="2800" dirty="0" smtClean="0"/>
              <a:t>hormonas sexuales </a:t>
            </a:r>
          </a:p>
          <a:p>
            <a:pPr eaLnBrk="1" hangingPunct="1">
              <a:defRPr/>
            </a:pPr>
            <a:r>
              <a:rPr lang="es-ES" sz="2800" dirty="0" smtClean="0"/>
              <a:t>Progesterona</a:t>
            </a:r>
            <a:endParaRPr lang="es-ES" sz="2800" dirty="0" smtClean="0"/>
          </a:p>
          <a:p>
            <a:pPr eaLnBrk="1" hangingPunct="1">
              <a:defRPr/>
            </a:pPr>
            <a:r>
              <a:rPr lang="es-ES" sz="2800" dirty="0" smtClean="0"/>
              <a:t>Prolactina</a:t>
            </a:r>
          </a:p>
          <a:p>
            <a:pPr eaLnBrk="1" hangingPunct="1">
              <a:defRPr/>
            </a:pPr>
            <a:r>
              <a:rPr lang="es-ES" sz="2800" dirty="0" smtClean="0"/>
              <a:t>corticoides </a:t>
            </a:r>
          </a:p>
          <a:p>
            <a:pPr eaLnBrk="1" hangingPunct="1">
              <a:defRPr/>
            </a:pPr>
            <a:r>
              <a:rPr lang="es-ES" sz="2800" dirty="0" smtClean="0"/>
              <a:t> hormona del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z="2800" dirty="0" smtClean="0"/>
              <a:t>  crecimiento.</a:t>
            </a:r>
          </a:p>
          <a:p>
            <a:pPr eaLnBrk="1" hangingPunct="1">
              <a:defRPr/>
            </a:pPr>
            <a:endParaRPr lang="es-ES" sz="2800" dirty="0" smtClean="0"/>
          </a:p>
        </p:txBody>
      </p:sp>
      <p:pic>
        <p:nvPicPr>
          <p:cNvPr id="16388" name="Picture 2" descr="C:\Documents and Settings\diaz marin\Escritorio\MAMAS EN ADOLECENCIA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71612"/>
            <a:ext cx="4572000" cy="4427551"/>
          </a:xfrm>
          <a:noFill/>
        </p:spPr>
      </p:pic>
      <p:sp>
        <p:nvSpPr>
          <p:cNvPr id="16389" name="4 CuadroTexto"/>
          <p:cNvSpPr txBox="1">
            <a:spLocks noChangeArrowheads="1"/>
          </p:cNvSpPr>
          <p:nvPr/>
        </p:nvSpPr>
        <p:spPr bwMode="auto">
          <a:xfrm>
            <a:off x="0" y="0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Arial" pitchFamily="34" charset="0"/>
              </a:rPr>
              <a:t>FISIOLOGIA</a:t>
            </a:r>
          </a:p>
        </p:txBody>
      </p:sp>
      <p:sp>
        <p:nvSpPr>
          <p:cNvPr id="6" name="5 Cheurón"/>
          <p:cNvSpPr>
            <a:spLocks noChangeArrowheads="1"/>
          </p:cNvSpPr>
          <p:nvPr/>
        </p:nvSpPr>
        <p:spPr bwMode="auto">
          <a:xfrm>
            <a:off x="6929454" y="3643314"/>
            <a:ext cx="357171" cy="1857374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s-ES">
              <a:latin typeface="+mn-lt"/>
            </a:endParaRPr>
          </a:p>
        </p:txBody>
      </p:sp>
      <p:sp>
        <p:nvSpPr>
          <p:cNvPr id="16391" name="6 CuadroTexto"/>
          <p:cNvSpPr txBox="1">
            <a:spLocks noChangeArrowheads="1"/>
          </p:cNvSpPr>
          <p:nvPr/>
        </p:nvSpPr>
        <p:spPr bwMode="auto">
          <a:xfrm>
            <a:off x="7500938" y="3857625"/>
            <a:ext cx="1500187" cy="1200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Arial" pitchFamily="34" charset="0"/>
              </a:rPr>
              <a:t>Desarrollo de tejido conectivo y adiposo</a:t>
            </a:r>
          </a:p>
        </p:txBody>
      </p:sp>
      <p:sp>
        <p:nvSpPr>
          <p:cNvPr id="8" name="7 Flecha a la derecha con muesca"/>
          <p:cNvSpPr>
            <a:spLocks noChangeArrowheads="1"/>
          </p:cNvSpPr>
          <p:nvPr/>
        </p:nvSpPr>
        <p:spPr bwMode="auto">
          <a:xfrm>
            <a:off x="6786578" y="2643182"/>
            <a:ext cx="500066" cy="366713"/>
          </a:xfrm>
          <a:prstGeom prst="notchedRightArrow">
            <a:avLst>
              <a:gd name="adj1" fmla="val 50000"/>
              <a:gd name="adj2" fmla="val 48387"/>
            </a:avLst>
          </a:prstGeom>
          <a:solidFill>
            <a:schemeClr val="accent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393" name="8 CuadroTexto"/>
          <p:cNvSpPr txBox="1">
            <a:spLocks noChangeArrowheads="1"/>
          </p:cNvSpPr>
          <p:nvPr/>
        </p:nvSpPr>
        <p:spPr bwMode="auto">
          <a:xfrm>
            <a:off x="7429500" y="2571750"/>
            <a:ext cx="1500188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Arial" pitchFamily="34" charset="0"/>
              </a:rPr>
              <a:t>Crecimiento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uencia">
  <a:themeElements>
    <a:clrScheme name="Secuencia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ecuencia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ecuencia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uencia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912</TotalTime>
  <Words>1909</Words>
  <Application>Microsoft Office PowerPoint</Application>
  <PresentationFormat>Presentación en pantalla (4:3)</PresentationFormat>
  <Paragraphs>273</Paragraphs>
  <Slides>53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53</vt:i4>
      </vt:variant>
    </vt:vector>
  </HeadingPairs>
  <TitlesOfParts>
    <vt:vector size="60" baseType="lpstr">
      <vt:lpstr>Garamond</vt:lpstr>
      <vt:lpstr>Arial</vt:lpstr>
      <vt:lpstr>Wingdings</vt:lpstr>
      <vt:lpstr>Calibri</vt:lpstr>
      <vt:lpstr>Times New Roman</vt:lpstr>
      <vt:lpstr>ComicSansMS</vt:lpstr>
      <vt:lpstr>Secuencia</vt:lpstr>
      <vt:lpstr>LACTANCIA  MATERNA</vt:lpstr>
      <vt:lpstr>¿QUE ES LACTANCIA MATERNA?</vt:lpstr>
      <vt:lpstr>Diapositiva 3</vt:lpstr>
      <vt:lpstr>SITUACION</vt:lpstr>
      <vt:lpstr>ESTRUCTURAS</vt:lpstr>
      <vt:lpstr>CONFIGURACION EXTERNA</vt:lpstr>
      <vt:lpstr>Diapositiva 7</vt:lpstr>
      <vt:lpstr>Diapositiva 8</vt:lpstr>
      <vt:lpstr> LAS MAMAS EN LA ADOLESCENCIA</vt:lpstr>
      <vt:lpstr>REFLEJO DE PRODUCCION DE LECHE</vt:lpstr>
      <vt:lpstr>LA SUCCIÒN DEL BEBÉ</vt:lpstr>
      <vt:lpstr>PROLACTINA</vt:lpstr>
      <vt:lpstr>REFLEJO DE EYECCIONDE LA LECHE OXITOCINA </vt:lpstr>
      <vt:lpstr>ETAPAS DE LA LACTACIA</vt:lpstr>
      <vt:lpstr>Leche materna</vt:lpstr>
      <vt:lpstr>Composición de la leche materna</vt:lpstr>
      <vt:lpstr>calostro</vt:lpstr>
      <vt:lpstr>Diapositiva 18</vt:lpstr>
      <vt:lpstr>Leche madura</vt:lpstr>
      <vt:lpstr>Diapositiva 20</vt:lpstr>
      <vt:lpstr>NUTRIENTES</vt:lpstr>
      <vt:lpstr>LECHE MATERNA VS LECHE DE VACA</vt:lpstr>
      <vt:lpstr>Diapositiva 23</vt:lpstr>
      <vt:lpstr>Diapositiva 24</vt:lpstr>
      <vt:lpstr>VENTAJAS PARA EL BEBÉ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 VENTAJAS PARA LA MAMA</vt:lpstr>
      <vt:lpstr>Diapositiva 33</vt:lpstr>
      <vt:lpstr>Diapositiva 34</vt:lpstr>
      <vt:lpstr>Ventajas para la familia</vt:lpstr>
      <vt:lpstr>Diapositiva 36</vt:lpstr>
      <vt:lpstr>TECNICAS EN LACTANCIA</vt:lpstr>
      <vt:lpstr>RECOMENDACIONES GENERALES</vt:lpstr>
      <vt:lpstr>RECOMENDACIONES GENERALES</vt:lpstr>
      <vt:lpstr>RECOMENDACIONES GENERALES</vt:lpstr>
      <vt:lpstr> REFLEJOS DEL NIÑO IMPORTANTES PARA LA LACTANCIA MATERNA </vt:lpstr>
      <vt:lpstr>POSICIONES MAS ADECUADAS</vt:lpstr>
      <vt:lpstr>POSICION SENTADA O DE CUNA </vt:lpstr>
      <vt:lpstr>POSICION DEBAJO DEL BRAZO</vt:lpstr>
      <vt:lpstr>POSICIÓN SEMISENTADA </vt:lpstr>
      <vt:lpstr>POSICIÓN ACOSTADA</vt:lpstr>
      <vt:lpstr>Indicadores de amamantamiento correcto</vt:lpstr>
      <vt:lpstr>EXTRACCION MANUAL</vt:lpstr>
      <vt:lpstr>EXTRACION DE DIFERENTES FORMAS</vt:lpstr>
      <vt:lpstr>El destete</vt:lpstr>
      <vt:lpstr>PARA LA MAMA QUE TRABAJA</vt:lpstr>
      <vt:lpstr>REFRIGERACION DE LA LECHE</vt:lpstr>
      <vt:lpstr>Diapositiva 53</vt:lpstr>
    </vt:vector>
  </TitlesOfParts>
  <Company>familia molina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Portatil</dc:creator>
  <cp:lastModifiedBy>Administrador</cp:lastModifiedBy>
  <cp:revision>28</cp:revision>
  <dcterms:created xsi:type="dcterms:W3CDTF">2008-08-05T01:59:17Z</dcterms:created>
  <dcterms:modified xsi:type="dcterms:W3CDTF">2009-03-26T01:29:07Z</dcterms:modified>
</cp:coreProperties>
</file>