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67" r:id="rId6"/>
    <p:sldId id="268" r:id="rId7"/>
    <p:sldId id="264" r:id="rId8"/>
    <p:sldId id="266" r:id="rId9"/>
    <p:sldId id="270" r:id="rId10"/>
    <p:sldId id="271" r:id="rId11"/>
    <p:sldId id="272" r:id="rId12"/>
    <p:sldId id="282" r:id="rId13"/>
    <p:sldId id="281" r:id="rId14"/>
    <p:sldId id="283" r:id="rId15"/>
    <p:sldId id="284" r:id="rId16"/>
    <p:sldId id="285" r:id="rId17"/>
    <p:sldId id="286" r:id="rId18"/>
    <p:sldId id="277" r:id="rId19"/>
    <p:sldId id="275" r:id="rId20"/>
    <p:sldId id="278" r:id="rId21"/>
    <p:sldId id="276" r:id="rId22"/>
    <p:sldId id="279" r:id="rId23"/>
    <p:sldId id="265" r:id="rId24"/>
    <p:sldId id="280" r:id="rId25"/>
    <p:sldId id="269" r:id="rId26"/>
    <p:sldId id="273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79683-00B5-4951-9A82-A12BF1AC785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F24E36-033F-4F1B-8BE0-24051D6F3679}">
      <dgm:prSet phldrT="[Texto]" custT="1"/>
      <dgm:spPr/>
      <dgm:t>
        <a:bodyPr/>
        <a:lstStyle/>
        <a:p>
          <a:endParaRPr lang="es-ES" sz="3200" dirty="0"/>
        </a:p>
      </dgm:t>
    </dgm:pt>
    <dgm:pt modelId="{FD195650-0CCB-421E-BEFA-AD3F02FF49B2}" type="parTrans" cxnId="{79F60396-ED4E-45BB-BD18-7B326BA2786F}">
      <dgm:prSet/>
      <dgm:spPr/>
      <dgm:t>
        <a:bodyPr/>
        <a:lstStyle/>
        <a:p>
          <a:endParaRPr lang="es-ES"/>
        </a:p>
      </dgm:t>
    </dgm:pt>
    <dgm:pt modelId="{801B6ECA-AEC0-4575-830E-02D3C8599A85}" type="sibTrans" cxnId="{79F60396-ED4E-45BB-BD18-7B326BA2786F}">
      <dgm:prSet/>
      <dgm:spPr/>
      <dgm:t>
        <a:bodyPr/>
        <a:lstStyle/>
        <a:p>
          <a:endParaRPr lang="es-ES"/>
        </a:p>
      </dgm:t>
    </dgm:pt>
    <dgm:pt modelId="{1F76CAB4-1B55-4364-A7BD-27B8F84D28D6}">
      <dgm:prSet phldrT="[Texto]" custT="1"/>
      <dgm:spPr/>
      <dgm:t>
        <a:bodyPr/>
        <a:lstStyle/>
        <a:p>
          <a:r>
            <a:rPr lang="es-ES" sz="2800" b="0" dirty="0" smtClean="0">
              <a:latin typeface="Eras Medium ITC" pitchFamily="34" charset="0"/>
            </a:rPr>
            <a:t>CARCINOMA BASOCELULAR</a:t>
          </a:r>
          <a:endParaRPr lang="es-ES" sz="2800" b="0" dirty="0">
            <a:latin typeface="Eras Medium ITC" pitchFamily="34" charset="0"/>
          </a:endParaRPr>
        </a:p>
      </dgm:t>
    </dgm:pt>
    <dgm:pt modelId="{9FC32731-3F42-4F73-B674-102BBC575082}" type="parTrans" cxnId="{F3F5BFD6-0EE5-4A59-8E4A-B15C58E2020F}">
      <dgm:prSet/>
      <dgm:spPr/>
      <dgm:t>
        <a:bodyPr/>
        <a:lstStyle/>
        <a:p>
          <a:endParaRPr lang="es-ES"/>
        </a:p>
      </dgm:t>
    </dgm:pt>
    <dgm:pt modelId="{882FD5E5-F006-4287-9CEC-FFF611D59A89}" type="sibTrans" cxnId="{F3F5BFD6-0EE5-4A59-8E4A-B15C58E2020F}">
      <dgm:prSet/>
      <dgm:spPr/>
      <dgm:t>
        <a:bodyPr/>
        <a:lstStyle/>
        <a:p>
          <a:endParaRPr lang="es-ES"/>
        </a:p>
      </dgm:t>
    </dgm:pt>
    <dgm:pt modelId="{E709BC04-B3F0-4EA4-A438-37B353863E93}">
      <dgm:prSet phldrT="[Texto]" custT="1"/>
      <dgm:spPr/>
      <dgm:t>
        <a:bodyPr/>
        <a:lstStyle/>
        <a:p>
          <a:r>
            <a:rPr lang="es-ES" sz="2400" b="0" dirty="0" smtClean="0">
              <a:latin typeface="Eras Medium ITC" pitchFamily="34" charset="0"/>
            </a:rPr>
            <a:t>CÁNCER DE CÉLULAS BASALES</a:t>
          </a:r>
          <a:endParaRPr lang="es-ES" sz="2400" b="0" dirty="0">
            <a:latin typeface="Eras Medium ITC" pitchFamily="34" charset="0"/>
          </a:endParaRPr>
        </a:p>
      </dgm:t>
    </dgm:pt>
    <dgm:pt modelId="{4868CE12-5E31-4BF9-B602-2057672667C2}" type="parTrans" cxnId="{862347C0-C933-4841-8519-074AAEF4CFBF}">
      <dgm:prSet/>
      <dgm:spPr/>
      <dgm:t>
        <a:bodyPr/>
        <a:lstStyle/>
        <a:p>
          <a:endParaRPr lang="es-ES"/>
        </a:p>
      </dgm:t>
    </dgm:pt>
    <dgm:pt modelId="{08C48D54-FD1B-4381-8546-E6A4D3DE4369}" type="sibTrans" cxnId="{862347C0-C933-4841-8519-074AAEF4CFBF}">
      <dgm:prSet/>
      <dgm:spPr/>
      <dgm:t>
        <a:bodyPr/>
        <a:lstStyle/>
        <a:p>
          <a:endParaRPr lang="es-ES"/>
        </a:p>
      </dgm:t>
    </dgm:pt>
    <dgm:pt modelId="{25DFA403-D075-42A6-91F0-FF2A2B1F76A3}">
      <dgm:prSet phldrT="[Texto]" custT="1"/>
      <dgm:spPr/>
      <dgm:t>
        <a:bodyPr/>
        <a:lstStyle/>
        <a:p>
          <a:r>
            <a:rPr lang="es-ES" sz="2800" b="0" dirty="0" smtClean="0">
              <a:latin typeface="Eras Medium ITC" pitchFamily="34" charset="0"/>
            </a:rPr>
            <a:t>CARCINOMA ESPINOCELULAR</a:t>
          </a:r>
          <a:endParaRPr lang="es-ES" sz="2800" b="0" dirty="0">
            <a:latin typeface="Eras Medium ITC" pitchFamily="34" charset="0"/>
          </a:endParaRPr>
        </a:p>
      </dgm:t>
    </dgm:pt>
    <dgm:pt modelId="{46076ACE-5848-4C3C-8181-555789E8239C}" type="parTrans" cxnId="{DB75161B-1D3E-48D4-9ABF-7E79686E1BFD}">
      <dgm:prSet/>
      <dgm:spPr/>
      <dgm:t>
        <a:bodyPr/>
        <a:lstStyle/>
        <a:p>
          <a:endParaRPr lang="es-ES"/>
        </a:p>
      </dgm:t>
    </dgm:pt>
    <dgm:pt modelId="{0EF57F73-DD44-412D-8E65-95577DBD4F05}" type="sibTrans" cxnId="{DB75161B-1D3E-48D4-9ABF-7E79686E1BFD}">
      <dgm:prSet/>
      <dgm:spPr/>
      <dgm:t>
        <a:bodyPr/>
        <a:lstStyle/>
        <a:p>
          <a:endParaRPr lang="es-ES"/>
        </a:p>
      </dgm:t>
    </dgm:pt>
    <dgm:pt modelId="{6E6D2226-401C-46D6-A9BE-49426D55DB3C}">
      <dgm:prSet phldrT="[Texto]" custT="1"/>
      <dgm:spPr/>
      <dgm:t>
        <a:bodyPr/>
        <a:lstStyle/>
        <a:p>
          <a:r>
            <a:rPr lang="es-ES" sz="2400" dirty="0" smtClean="0">
              <a:latin typeface="Eras Medium ITC" pitchFamily="34" charset="0"/>
            </a:rPr>
            <a:t>CÁNCER DE CÉLULAS ESCAMOSAS</a:t>
          </a:r>
          <a:endParaRPr lang="es-ES" sz="2400" dirty="0">
            <a:latin typeface="Eras Medium ITC" pitchFamily="34" charset="0"/>
          </a:endParaRPr>
        </a:p>
      </dgm:t>
    </dgm:pt>
    <dgm:pt modelId="{4252A807-9190-4A04-866B-B43F66F25D53}" type="parTrans" cxnId="{C6C67292-2722-4203-9148-1C3E63AE380B}">
      <dgm:prSet/>
      <dgm:spPr/>
      <dgm:t>
        <a:bodyPr/>
        <a:lstStyle/>
        <a:p>
          <a:endParaRPr lang="es-ES"/>
        </a:p>
      </dgm:t>
    </dgm:pt>
    <dgm:pt modelId="{DF57637C-2D3B-4414-8E2D-79FB862ABC59}" type="sibTrans" cxnId="{C6C67292-2722-4203-9148-1C3E63AE380B}">
      <dgm:prSet/>
      <dgm:spPr/>
      <dgm:t>
        <a:bodyPr/>
        <a:lstStyle/>
        <a:p>
          <a:endParaRPr lang="es-ES"/>
        </a:p>
      </dgm:t>
    </dgm:pt>
    <dgm:pt modelId="{7F867BB2-AF15-4375-AFE6-8F650EB4D99E}" type="pres">
      <dgm:prSet presAssocID="{46B79683-00B5-4951-9A82-A12BF1AC78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9411C3B-01E9-4753-948B-D62A4E7D0286}" type="pres">
      <dgm:prSet presAssocID="{D1F24E36-033F-4F1B-8BE0-24051D6F3679}" presName="hierRoot1" presStyleCnt="0"/>
      <dgm:spPr/>
    </dgm:pt>
    <dgm:pt modelId="{99FABC45-7E07-4DCA-AA50-C6C1F2210F50}" type="pres">
      <dgm:prSet presAssocID="{D1F24E36-033F-4F1B-8BE0-24051D6F3679}" presName="composite" presStyleCnt="0"/>
      <dgm:spPr/>
    </dgm:pt>
    <dgm:pt modelId="{6E8ACB0E-EB26-4E02-A9DC-13C0A4616A1D}" type="pres">
      <dgm:prSet presAssocID="{D1F24E36-033F-4F1B-8BE0-24051D6F3679}" presName="background" presStyleLbl="node0" presStyleIdx="0" presStyleCnt="1"/>
      <dgm:spPr/>
    </dgm:pt>
    <dgm:pt modelId="{6B16585E-8974-48D5-BCEA-6CADBA8CA6C2}" type="pres">
      <dgm:prSet presAssocID="{D1F24E36-033F-4F1B-8BE0-24051D6F3679}" presName="text" presStyleLbl="fgAcc0" presStyleIdx="0" presStyleCnt="1" custScaleY="37025" custLinFactNeighborX="-6599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1E3AF8-2ABC-401F-A666-C3E8D67E0ED5}" type="pres">
      <dgm:prSet presAssocID="{D1F24E36-033F-4F1B-8BE0-24051D6F3679}" presName="hierChild2" presStyleCnt="0"/>
      <dgm:spPr/>
    </dgm:pt>
    <dgm:pt modelId="{F57A82CB-F10D-4BF2-8810-1FA35CDBC3B5}" type="pres">
      <dgm:prSet presAssocID="{9FC32731-3F42-4F73-B674-102BBC575082}" presName="Name10" presStyleLbl="parChTrans1D2" presStyleIdx="0" presStyleCnt="2"/>
      <dgm:spPr/>
      <dgm:t>
        <a:bodyPr/>
        <a:lstStyle/>
        <a:p>
          <a:endParaRPr lang="es-ES"/>
        </a:p>
      </dgm:t>
    </dgm:pt>
    <dgm:pt modelId="{1792FF35-0652-4218-97D8-34972DBDE510}" type="pres">
      <dgm:prSet presAssocID="{1F76CAB4-1B55-4364-A7BD-27B8F84D28D6}" presName="hierRoot2" presStyleCnt="0"/>
      <dgm:spPr/>
    </dgm:pt>
    <dgm:pt modelId="{6E2D4B0B-D360-478E-98DB-77626C3208DB}" type="pres">
      <dgm:prSet presAssocID="{1F76CAB4-1B55-4364-A7BD-27B8F84D28D6}" presName="composite2" presStyleCnt="0"/>
      <dgm:spPr/>
    </dgm:pt>
    <dgm:pt modelId="{26EA8C05-35CB-4631-A162-E4D54101CCBB}" type="pres">
      <dgm:prSet presAssocID="{1F76CAB4-1B55-4364-A7BD-27B8F84D28D6}" presName="background2" presStyleLbl="node2" presStyleIdx="0" presStyleCnt="2"/>
      <dgm:spPr/>
    </dgm:pt>
    <dgm:pt modelId="{1C2C2360-055F-44A7-B073-6792FC7FC000}" type="pres">
      <dgm:prSet presAssocID="{1F76CAB4-1B55-4364-A7BD-27B8F84D28D6}" presName="text2" presStyleLbl="fgAcc2" presStyleIdx="0" presStyleCnt="2" custScaleY="47297" custLinFactNeighborX="648" custLinFactNeighborY="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C4D931-EE56-49B0-8922-7457FDF66512}" type="pres">
      <dgm:prSet presAssocID="{1F76CAB4-1B55-4364-A7BD-27B8F84D28D6}" presName="hierChild3" presStyleCnt="0"/>
      <dgm:spPr/>
    </dgm:pt>
    <dgm:pt modelId="{AC0A6315-A54D-4D1C-A0CA-7BDCE4F703E8}" type="pres">
      <dgm:prSet presAssocID="{4868CE12-5E31-4BF9-B602-2057672667C2}" presName="Name17" presStyleLbl="parChTrans1D3" presStyleIdx="0" presStyleCnt="2"/>
      <dgm:spPr/>
      <dgm:t>
        <a:bodyPr/>
        <a:lstStyle/>
        <a:p>
          <a:endParaRPr lang="es-ES"/>
        </a:p>
      </dgm:t>
    </dgm:pt>
    <dgm:pt modelId="{56F4F4EC-F665-40FD-8DD1-2EB668865A1C}" type="pres">
      <dgm:prSet presAssocID="{E709BC04-B3F0-4EA4-A438-37B353863E93}" presName="hierRoot3" presStyleCnt="0"/>
      <dgm:spPr/>
    </dgm:pt>
    <dgm:pt modelId="{1F9B7DEE-601F-4CAD-9B8D-27530676481D}" type="pres">
      <dgm:prSet presAssocID="{E709BC04-B3F0-4EA4-A438-37B353863E93}" presName="composite3" presStyleCnt="0"/>
      <dgm:spPr/>
    </dgm:pt>
    <dgm:pt modelId="{B45FAC4F-C442-424E-A65C-C378A4EF6845}" type="pres">
      <dgm:prSet presAssocID="{E709BC04-B3F0-4EA4-A438-37B353863E93}" presName="background3" presStyleLbl="node3" presStyleIdx="0" presStyleCnt="2"/>
      <dgm:spPr/>
    </dgm:pt>
    <dgm:pt modelId="{055F8B74-2065-47E3-84E2-B991246C26FA}" type="pres">
      <dgm:prSet presAssocID="{E709BC04-B3F0-4EA4-A438-37B353863E93}" presName="text3" presStyleLbl="fgAcc3" presStyleIdx="0" presStyleCnt="2" custScaleX="85179" custScaleY="71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F084C6-B0A1-4740-A794-555251474874}" type="pres">
      <dgm:prSet presAssocID="{E709BC04-B3F0-4EA4-A438-37B353863E93}" presName="hierChild4" presStyleCnt="0"/>
      <dgm:spPr/>
    </dgm:pt>
    <dgm:pt modelId="{993DE540-2A2C-45EF-B84B-F522EDBB5B75}" type="pres">
      <dgm:prSet presAssocID="{46076ACE-5848-4C3C-8181-555789E8239C}" presName="Name10" presStyleLbl="parChTrans1D2" presStyleIdx="1" presStyleCnt="2"/>
      <dgm:spPr/>
      <dgm:t>
        <a:bodyPr/>
        <a:lstStyle/>
        <a:p>
          <a:endParaRPr lang="es-ES"/>
        </a:p>
      </dgm:t>
    </dgm:pt>
    <dgm:pt modelId="{10167276-3545-49CE-9BCC-692FC8FCAFD9}" type="pres">
      <dgm:prSet presAssocID="{25DFA403-D075-42A6-91F0-FF2A2B1F76A3}" presName="hierRoot2" presStyleCnt="0"/>
      <dgm:spPr/>
    </dgm:pt>
    <dgm:pt modelId="{931BD57E-FECE-4513-A045-221DFB9A9F3E}" type="pres">
      <dgm:prSet presAssocID="{25DFA403-D075-42A6-91F0-FF2A2B1F76A3}" presName="composite2" presStyleCnt="0"/>
      <dgm:spPr/>
    </dgm:pt>
    <dgm:pt modelId="{324AF71F-D3DF-4115-A78D-AD533525DF48}" type="pres">
      <dgm:prSet presAssocID="{25DFA403-D075-42A6-91F0-FF2A2B1F76A3}" presName="background2" presStyleLbl="node2" presStyleIdx="1" presStyleCnt="2"/>
      <dgm:spPr/>
    </dgm:pt>
    <dgm:pt modelId="{E7509109-A42C-4EE8-A01B-5EBB20FD3AF6}" type="pres">
      <dgm:prSet presAssocID="{25DFA403-D075-42A6-91F0-FF2A2B1F76A3}" presName="text2" presStyleLbl="fgAcc2" presStyleIdx="1" presStyleCnt="2" custScaleY="47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3ED5F-6CA9-4C68-8BA9-C8F50888F8DC}" type="pres">
      <dgm:prSet presAssocID="{25DFA403-D075-42A6-91F0-FF2A2B1F76A3}" presName="hierChild3" presStyleCnt="0"/>
      <dgm:spPr/>
    </dgm:pt>
    <dgm:pt modelId="{DE451D91-C1CF-4E4D-ABD1-9FB93D5D5010}" type="pres">
      <dgm:prSet presAssocID="{4252A807-9190-4A04-866B-B43F66F25D53}" presName="Name17" presStyleLbl="parChTrans1D3" presStyleIdx="1" presStyleCnt="2"/>
      <dgm:spPr/>
      <dgm:t>
        <a:bodyPr/>
        <a:lstStyle/>
        <a:p>
          <a:endParaRPr lang="es-ES"/>
        </a:p>
      </dgm:t>
    </dgm:pt>
    <dgm:pt modelId="{03C328A2-62F4-40DA-904D-5C69590347F1}" type="pres">
      <dgm:prSet presAssocID="{6E6D2226-401C-46D6-A9BE-49426D55DB3C}" presName="hierRoot3" presStyleCnt="0"/>
      <dgm:spPr/>
    </dgm:pt>
    <dgm:pt modelId="{AF3FD48A-A031-4FC2-8609-514A414C1C4E}" type="pres">
      <dgm:prSet presAssocID="{6E6D2226-401C-46D6-A9BE-49426D55DB3C}" presName="composite3" presStyleCnt="0"/>
      <dgm:spPr/>
    </dgm:pt>
    <dgm:pt modelId="{1E0E0847-4D6F-4517-AE72-DAF8B728CE44}" type="pres">
      <dgm:prSet presAssocID="{6E6D2226-401C-46D6-A9BE-49426D55DB3C}" presName="background3" presStyleLbl="node3" presStyleIdx="1" presStyleCnt="2"/>
      <dgm:spPr/>
    </dgm:pt>
    <dgm:pt modelId="{FD6F72ED-ECFC-46F2-B659-57567D2C31BF}" type="pres">
      <dgm:prSet presAssocID="{6E6D2226-401C-46D6-A9BE-49426D55DB3C}" presName="text3" presStyleLbl="fgAcc3" presStyleIdx="1" presStyleCnt="2" custScaleX="81197" custScaleY="7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99FD7B-8A06-4F4D-8A05-A9DBCEDADBFB}" type="pres">
      <dgm:prSet presAssocID="{6E6D2226-401C-46D6-A9BE-49426D55DB3C}" presName="hierChild4" presStyleCnt="0"/>
      <dgm:spPr/>
    </dgm:pt>
  </dgm:ptLst>
  <dgm:cxnLst>
    <dgm:cxn modelId="{DB75161B-1D3E-48D4-9ABF-7E79686E1BFD}" srcId="{D1F24E36-033F-4F1B-8BE0-24051D6F3679}" destId="{25DFA403-D075-42A6-91F0-FF2A2B1F76A3}" srcOrd="1" destOrd="0" parTransId="{46076ACE-5848-4C3C-8181-555789E8239C}" sibTransId="{0EF57F73-DD44-412D-8E65-95577DBD4F05}"/>
    <dgm:cxn modelId="{862347C0-C933-4841-8519-074AAEF4CFBF}" srcId="{1F76CAB4-1B55-4364-A7BD-27B8F84D28D6}" destId="{E709BC04-B3F0-4EA4-A438-37B353863E93}" srcOrd="0" destOrd="0" parTransId="{4868CE12-5E31-4BF9-B602-2057672667C2}" sibTransId="{08C48D54-FD1B-4381-8546-E6A4D3DE4369}"/>
    <dgm:cxn modelId="{BAFB5F34-895A-4789-A8F3-C14D70C5641F}" type="presOf" srcId="{46B79683-00B5-4951-9A82-A12BF1AC785D}" destId="{7F867BB2-AF15-4375-AFE6-8F650EB4D99E}" srcOrd="0" destOrd="0" presId="urn:microsoft.com/office/officeart/2005/8/layout/hierarchy1"/>
    <dgm:cxn modelId="{79F60396-ED4E-45BB-BD18-7B326BA2786F}" srcId="{46B79683-00B5-4951-9A82-A12BF1AC785D}" destId="{D1F24E36-033F-4F1B-8BE0-24051D6F3679}" srcOrd="0" destOrd="0" parTransId="{FD195650-0CCB-421E-BEFA-AD3F02FF49B2}" sibTransId="{801B6ECA-AEC0-4575-830E-02D3C8599A85}"/>
    <dgm:cxn modelId="{C80C9B30-4186-4ECC-9346-6A7FBC3D5189}" type="presOf" srcId="{E709BC04-B3F0-4EA4-A438-37B353863E93}" destId="{055F8B74-2065-47E3-84E2-B991246C26FA}" srcOrd="0" destOrd="0" presId="urn:microsoft.com/office/officeart/2005/8/layout/hierarchy1"/>
    <dgm:cxn modelId="{BE60D9FB-4A83-408E-B4B4-B055AFC518A5}" type="presOf" srcId="{25DFA403-D075-42A6-91F0-FF2A2B1F76A3}" destId="{E7509109-A42C-4EE8-A01B-5EBB20FD3AF6}" srcOrd="0" destOrd="0" presId="urn:microsoft.com/office/officeart/2005/8/layout/hierarchy1"/>
    <dgm:cxn modelId="{D5155992-4E35-498B-88CC-8B3A65DDFEAD}" type="presOf" srcId="{4252A807-9190-4A04-866B-B43F66F25D53}" destId="{DE451D91-C1CF-4E4D-ABD1-9FB93D5D5010}" srcOrd="0" destOrd="0" presId="urn:microsoft.com/office/officeart/2005/8/layout/hierarchy1"/>
    <dgm:cxn modelId="{EAD0761D-B055-434E-B107-B2AE8BE02421}" type="presOf" srcId="{4868CE12-5E31-4BF9-B602-2057672667C2}" destId="{AC0A6315-A54D-4D1C-A0CA-7BDCE4F703E8}" srcOrd="0" destOrd="0" presId="urn:microsoft.com/office/officeart/2005/8/layout/hierarchy1"/>
    <dgm:cxn modelId="{F3F5BFD6-0EE5-4A59-8E4A-B15C58E2020F}" srcId="{D1F24E36-033F-4F1B-8BE0-24051D6F3679}" destId="{1F76CAB4-1B55-4364-A7BD-27B8F84D28D6}" srcOrd="0" destOrd="0" parTransId="{9FC32731-3F42-4F73-B674-102BBC575082}" sibTransId="{882FD5E5-F006-4287-9CEC-FFF611D59A89}"/>
    <dgm:cxn modelId="{9C0B5C84-4BED-4AB3-A5B8-BC65FE9AE2A6}" type="presOf" srcId="{46076ACE-5848-4C3C-8181-555789E8239C}" destId="{993DE540-2A2C-45EF-B84B-F522EDBB5B75}" srcOrd="0" destOrd="0" presId="urn:microsoft.com/office/officeart/2005/8/layout/hierarchy1"/>
    <dgm:cxn modelId="{E7BE740E-FB36-44B2-95EF-9CD363EB6A1F}" type="presOf" srcId="{6E6D2226-401C-46D6-A9BE-49426D55DB3C}" destId="{FD6F72ED-ECFC-46F2-B659-57567D2C31BF}" srcOrd="0" destOrd="0" presId="urn:microsoft.com/office/officeart/2005/8/layout/hierarchy1"/>
    <dgm:cxn modelId="{2255C7E2-6723-41F8-9567-0C828419833E}" type="presOf" srcId="{1F76CAB4-1B55-4364-A7BD-27B8F84D28D6}" destId="{1C2C2360-055F-44A7-B073-6792FC7FC000}" srcOrd="0" destOrd="0" presId="urn:microsoft.com/office/officeart/2005/8/layout/hierarchy1"/>
    <dgm:cxn modelId="{CA3FE5C6-3AEA-4ABF-8768-7EAE5167DBE2}" type="presOf" srcId="{9FC32731-3F42-4F73-B674-102BBC575082}" destId="{F57A82CB-F10D-4BF2-8810-1FA35CDBC3B5}" srcOrd="0" destOrd="0" presId="urn:microsoft.com/office/officeart/2005/8/layout/hierarchy1"/>
    <dgm:cxn modelId="{16F0AD08-13B2-47B8-9AFD-2FAB4A847939}" type="presOf" srcId="{D1F24E36-033F-4F1B-8BE0-24051D6F3679}" destId="{6B16585E-8974-48D5-BCEA-6CADBA8CA6C2}" srcOrd="0" destOrd="0" presId="urn:microsoft.com/office/officeart/2005/8/layout/hierarchy1"/>
    <dgm:cxn modelId="{C6C67292-2722-4203-9148-1C3E63AE380B}" srcId="{25DFA403-D075-42A6-91F0-FF2A2B1F76A3}" destId="{6E6D2226-401C-46D6-A9BE-49426D55DB3C}" srcOrd="0" destOrd="0" parTransId="{4252A807-9190-4A04-866B-B43F66F25D53}" sibTransId="{DF57637C-2D3B-4414-8E2D-79FB862ABC59}"/>
    <dgm:cxn modelId="{9B7D5AAA-0FC9-4F50-9E81-DCB5B5081FA2}" type="presParOf" srcId="{7F867BB2-AF15-4375-AFE6-8F650EB4D99E}" destId="{A9411C3B-01E9-4753-948B-D62A4E7D0286}" srcOrd="0" destOrd="0" presId="urn:microsoft.com/office/officeart/2005/8/layout/hierarchy1"/>
    <dgm:cxn modelId="{C4B66078-0173-4181-9338-CD5E42613141}" type="presParOf" srcId="{A9411C3B-01E9-4753-948B-D62A4E7D0286}" destId="{99FABC45-7E07-4DCA-AA50-C6C1F2210F50}" srcOrd="0" destOrd="0" presId="urn:microsoft.com/office/officeart/2005/8/layout/hierarchy1"/>
    <dgm:cxn modelId="{CAE5A28B-4883-4AD7-8657-CEA723238FC3}" type="presParOf" srcId="{99FABC45-7E07-4DCA-AA50-C6C1F2210F50}" destId="{6E8ACB0E-EB26-4E02-A9DC-13C0A4616A1D}" srcOrd="0" destOrd="0" presId="urn:microsoft.com/office/officeart/2005/8/layout/hierarchy1"/>
    <dgm:cxn modelId="{209B2E2C-E043-47F8-872E-780DEBCDE5D8}" type="presParOf" srcId="{99FABC45-7E07-4DCA-AA50-C6C1F2210F50}" destId="{6B16585E-8974-48D5-BCEA-6CADBA8CA6C2}" srcOrd="1" destOrd="0" presId="urn:microsoft.com/office/officeart/2005/8/layout/hierarchy1"/>
    <dgm:cxn modelId="{6118FBE4-A806-4127-B9B2-E1CA1F41D03B}" type="presParOf" srcId="{A9411C3B-01E9-4753-948B-D62A4E7D0286}" destId="{2E1E3AF8-2ABC-401F-A666-C3E8D67E0ED5}" srcOrd="1" destOrd="0" presId="urn:microsoft.com/office/officeart/2005/8/layout/hierarchy1"/>
    <dgm:cxn modelId="{AACF1E93-A8C2-435A-B054-BFDD6E92A58F}" type="presParOf" srcId="{2E1E3AF8-2ABC-401F-A666-C3E8D67E0ED5}" destId="{F57A82CB-F10D-4BF2-8810-1FA35CDBC3B5}" srcOrd="0" destOrd="0" presId="urn:microsoft.com/office/officeart/2005/8/layout/hierarchy1"/>
    <dgm:cxn modelId="{43BA7B00-3627-4425-99F0-C5ADF76BEA46}" type="presParOf" srcId="{2E1E3AF8-2ABC-401F-A666-C3E8D67E0ED5}" destId="{1792FF35-0652-4218-97D8-34972DBDE510}" srcOrd="1" destOrd="0" presId="urn:microsoft.com/office/officeart/2005/8/layout/hierarchy1"/>
    <dgm:cxn modelId="{D1407CE6-00A8-4936-A396-0CE6CC8903CC}" type="presParOf" srcId="{1792FF35-0652-4218-97D8-34972DBDE510}" destId="{6E2D4B0B-D360-478E-98DB-77626C3208DB}" srcOrd="0" destOrd="0" presId="urn:microsoft.com/office/officeart/2005/8/layout/hierarchy1"/>
    <dgm:cxn modelId="{AADFB1D2-167B-4FBD-B7FC-02FB819B9B49}" type="presParOf" srcId="{6E2D4B0B-D360-478E-98DB-77626C3208DB}" destId="{26EA8C05-35CB-4631-A162-E4D54101CCBB}" srcOrd="0" destOrd="0" presId="urn:microsoft.com/office/officeart/2005/8/layout/hierarchy1"/>
    <dgm:cxn modelId="{117A2E7F-BA11-403C-BAB8-D4D01D3CA1BB}" type="presParOf" srcId="{6E2D4B0B-D360-478E-98DB-77626C3208DB}" destId="{1C2C2360-055F-44A7-B073-6792FC7FC000}" srcOrd="1" destOrd="0" presId="urn:microsoft.com/office/officeart/2005/8/layout/hierarchy1"/>
    <dgm:cxn modelId="{68718C48-F456-4009-BCEE-DA1E72EDA731}" type="presParOf" srcId="{1792FF35-0652-4218-97D8-34972DBDE510}" destId="{99C4D931-EE56-49B0-8922-7457FDF66512}" srcOrd="1" destOrd="0" presId="urn:microsoft.com/office/officeart/2005/8/layout/hierarchy1"/>
    <dgm:cxn modelId="{2CA92065-9196-46F0-A008-AD2B66F59342}" type="presParOf" srcId="{99C4D931-EE56-49B0-8922-7457FDF66512}" destId="{AC0A6315-A54D-4D1C-A0CA-7BDCE4F703E8}" srcOrd="0" destOrd="0" presId="urn:microsoft.com/office/officeart/2005/8/layout/hierarchy1"/>
    <dgm:cxn modelId="{63AC8627-38C0-4354-A62A-BC58E7E2E41D}" type="presParOf" srcId="{99C4D931-EE56-49B0-8922-7457FDF66512}" destId="{56F4F4EC-F665-40FD-8DD1-2EB668865A1C}" srcOrd="1" destOrd="0" presId="urn:microsoft.com/office/officeart/2005/8/layout/hierarchy1"/>
    <dgm:cxn modelId="{7AB675A8-C5AA-40C6-BCAF-A5E81B7B96B0}" type="presParOf" srcId="{56F4F4EC-F665-40FD-8DD1-2EB668865A1C}" destId="{1F9B7DEE-601F-4CAD-9B8D-27530676481D}" srcOrd="0" destOrd="0" presId="urn:microsoft.com/office/officeart/2005/8/layout/hierarchy1"/>
    <dgm:cxn modelId="{7AFF51C5-F621-48F6-8CAC-D36636709521}" type="presParOf" srcId="{1F9B7DEE-601F-4CAD-9B8D-27530676481D}" destId="{B45FAC4F-C442-424E-A65C-C378A4EF6845}" srcOrd="0" destOrd="0" presId="urn:microsoft.com/office/officeart/2005/8/layout/hierarchy1"/>
    <dgm:cxn modelId="{CA0C8C6F-430C-4232-893F-679522B76CDD}" type="presParOf" srcId="{1F9B7DEE-601F-4CAD-9B8D-27530676481D}" destId="{055F8B74-2065-47E3-84E2-B991246C26FA}" srcOrd="1" destOrd="0" presId="urn:microsoft.com/office/officeart/2005/8/layout/hierarchy1"/>
    <dgm:cxn modelId="{BCA4E3C7-1C89-4ECB-8074-03E1586081CA}" type="presParOf" srcId="{56F4F4EC-F665-40FD-8DD1-2EB668865A1C}" destId="{E4F084C6-B0A1-4740-A794-555251474874}" srcOrd="1" destOrd="0" presId="urn:microsoft.com/office/officeart/2005/8/layout/hierarchy1"/>
    <dgm:cxn modelId="{63240CFE-8040-4333-A9E5-DCBFB0C451EC}" type="presParOf" srcId="{2E1E3AF8-2ABC-401F-A666-C3E8D67E0ED5}" destId="{993DE540-2A2C-45EF-B84B-F522EDBB5B75}" srcOrd="2" destOrd="0" presId="urn:microsoft.com/office/officeart/2005/8/layout/hierarchy1"/>
    <dgm:cxn modelId="{3D145022-0837-451A-8E73-6B58B19B1442}" type="presParOf" srcId="{2E1E3AF8-2ABC-401F-A666-C3E8D67E0ED5}" destId="{10167276-3545-49CE-9BCC-692FC8FCAFD9}" srcOrd="3" destOrd="0" presId="urn:microsoft.com/office/officeart/2005/8/layout/hierarchy1"/>
    <dgm:cxn modelId="{53EBF206-5588-48A5-88A8-15A770E1AFF6}" type="presParOf" srcId="{10167276-3545-49CE-9BCC-692FC8FCAFD9}" destId="{931BD57E-FECE-4513-A045-221DFB9A9F3E}" srcOrd="0" destOrd="0" presId="urn:microsoft.com/office/officeart/2005/8/layout/hierarchy1"/>
    <dgm:cxn modelId="{D1A3F8AE-5FD8-4BA3-BCEF-A1C247038472}" type="presParOf" srcId="{931BD57E-FECE-4513-A045-221DFB9A9F3E}" destId="{324AF71F-D3DF-4115-A78D-AD533525DF48}" srcOrd="0" destOrd="0" presId="urn:microsoft.com/office/officeart/2005/8/layout/hierarchy1"/>
    <dgm:cxn modelId="{E1006F63-DB31-4725-B4CB-38EB76768A68}" type="presParOf" srcId="{931BD57E-FECE-4513-A045-221DFB9A9F3E}" destId="{E7509109-A42C-4EE8-A01B-5EBB20FD3AF6}" srcOrd="1" destOrd="0" presId="urn:microsoft.com/office/officeart/2005/8/layout/hierarchy1"/>
    <dgm:cxn modelId="{5FEED52F-A6B6-4BC4-ADCC-88518B0BA593}" type="presParOf" srcId="{10167276-3545-49CE-9BCC-692FC8FCAFD9}" destId="{21F3ED5F-6CA9-4C68-8BA9-C8F50888F8DC}" srcOrd="1" destOrd="0" presId="urn:microsoft.com/office/officeart/2005/8/layout/hierarchy1"/>
    <dgm:cxn modelId="{225D05A4-1642-46AA-97AB-81CD04FBED6E}" type="presParOf" srcId="{21F3ED5F-6CA9-4C68-8BA9-C8F50888F8DC}" destId="{DE451D91-C1CF-4E4D-ABD1-9FB93D5D5010}" srcOrd="0" destOrd="0" presId="urn:microsoft.com/office/officeart/2005/8/layout/hierarchy1"/>
    <dgm:cxn modelId="{38988B8E-A5EB-4070-BAF5-8D73AD8181D6}" type="presParOf" srcId="{21F3ED5F-6CA9-4C68-8BA9-C8F50888F8DC}" destId="{03C328A2-62F4-40DA-904D-5C69590347F1}" srcOrd="1" destOrd="0" presId="urn:microsoft.com/office/officeart/2005/8/layout/hierarchy1"/>
    <dgm:cxn modelId="{952381A2-2F05-4344-867C-526281C10867}" type="presParOf" srcId="{03C328A2-62F4-40DA-904D-5C69590347F1}" destId="{AF3FD48A-A031-4FC2-8609-514A414C1C4E}" srcOrd="0" destOrd="0" presId="urn:microsoft.com/office/officeart/2005/8/layout/hierarchy1"/>
    <dgm:cxn modelId="{9B6D50E6-A62A-4DDC-90EC-26987577FE26}" type="presParOf" srcId="{AF3FD48A-A031-4FC2-8609-514A414C1C4E}" destId="{1E0E0847-4D6F-4517-AE72-DAF8B728CE44}" srcOrd="0" destOrd="0" presId="urn:microsoft.com/office/officeart/2005/8/layout/hierarchy1"/>
    <dgm:cxn modelId="{23087446-902F-432C-BFAC-9CCC7C525165}" type="presParOf" srcId="{AF3FD48A-A031-4FC2-8609-514A414C1C4E}" destId="{FD6F72ED-ECFC-46F2-B659-57567D2C31BF}" srcOrd="1" destOrd="0" presId="urn:microsoft.com/office/officeart/2005/8/layout/hierarchy1"/>
    <dgm:cxn modelId="{6FC078E5-48BC-4ADA-93CB-BF4AC642993A}" type="presParOf" srcId="{03C328A2-62F4-40DA-904D-5C69590347F1}" destId="{ED99FD7B-8A06-4F4D-8A05-A9DBCEDADBFB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BB6E-A1E9-4BB0-9D9A-BBEBDB04724B}" type="datetimeFigureOut">
              <a:rPr lang="es-ES" smtClean="0"/>
              <a:pPr/>
              <a:t>25/03/2009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C873-B1FA-4CAF-9AB5-79205AA61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BB6E-A1E9-4BB0-9D9A-BBEBDB04724B}" type="datetimeFigureOut">
              <a:rPr lang="es-ES" smtClean="0"/>
              <a:pPr/>
              <a:t>25/03/2009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C873-B1FA-4CAF-9AB5-79205AA61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BB6E-A1E9-4BB0-9D9A-BBEBDB04724B}" type="datetimeFigureOut">
              <a:rPr lang="es-ES" smtClean="0"/>
              <a:pPr/>
              <a:t>25/03/2009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C873-B1FA-4CAF-9AB5-79205AA61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BB6E-A1E9-4BB0-9D9A-BBEBDB04724B}" type="datetimeFigureOut">
              <a:rPr lang="es-ES" smtClean="0"/>
              <a:pPr/>
              <a:t>25/03/2009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C873-B1FA-4CAF-9AB5-79205AA61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BB6E-A1E9-4BB0-9D9A-BBEBDB04724B}" type="datetimeFigureOut">
              <a:rPr lang="es-ES" smtClean="0"/>
              <a:pPr/>
              <a:t>25/03/2009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C873-B1FA-4CAF-9AB5-79205AA61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BB6E-A1E9-4BB0-9D9A-BBEBDB04724B}" type="datetimeFigureOut">
              <a:rPr lang="es-ES" smtClean="0"/>
              <a:pPr/>
              <a:t>25/03/2009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C873-B1FA-4CAF-9AB5-79205AA61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BB6E-A1E9-4BB0-9D9A-BBEBDB04724B}" type="datetimeFigureOut">
              <a:rPr lang="es-ES" smtClean="0"/>
              <a:pPr/>
              <a:t>25/03/2009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C873-B1FA-4CAF-9AB5-79205AA61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BB6E-A1E9-4BB0-9D9A-BBEBDB04724B}" type="datetimeFigureOut">
              <a:rPr lang="es-ES" smtClean="0"/>
              <a:pPr/>
              <a:t>25/03/2009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3C873-B1FA-4CAF-9AB5-79205AA61AE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BB6E-A1E9-4BB0-9D9A-BBEBDB04724B}" type="datetimeFigureOut">
              <a:rPr lang="es-ES" smtClean="0"/>
              <a:pPr/>
              <a:t>25/03/2009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C873-B1FA-4CAF-9AB5-79205AA61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BB6E-A1E9-4BB0-9D9A-BBEBDB04724B}" type="datetimeFigureOut">
              <a:rPr lang="es-ES" smtClean="0"/>
              <a:pPr/>
              <a:t>25/03/2009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A33C873-B1FA-4CAF-9AB5-79205AA61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827BB6E-A1E9-4BB0-9D9A-BBEBDB04724B}" type="datetimeFigureOut">
              <a:rPr lang="es-ES" smtClean="0"/>
              <a:pPr/>
              <a:t>25/03/2009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C873-B1FA-4CAF-9AB5-79205AA61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27BB6E-A1E9-4BB0-9D9A-BBEBDB04724B}" type="datetimeFigureOut">
              <a:rPr lang="es-ES" smtClean="0"/>
              <a:pPr/>
              <a:t>25/03/2009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33C873-B1FA-4CAF-9AB5-79205AA61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3100409"/>
          </a:xfrm>
        </p:spPr>
        <p:txBody>
          <a:bodyPr>
            <a:noAutofit/>
          </a:bodyPr>
          <a:lstStyle/>
          <a:p>
            <a:r>
              <a:rPr lang="es-ES" sz="8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</a:rPr>
              <a:t>CÁNCER DE PIEL</a:t>
            </a:r>
            <a:br>
              <a:rPr lang="es-ES" sz="8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</a:rPr>
            </a:br>
            <a:r>
              <a:rPr lang="es-ES" sz="4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</a:rPr>
              <a:t>NO MELANOMA</a:t>
            </a:r>
            <a:endParaRPr lang="es-ES" sz="4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1643042" y="5214950"/>
            <a:ext cx="6072230" cy="566726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Eras Medium ITC" pitchFamily="34" charset="0"/>
              </a:rPr>
              <a:t>INESELENA MUÑOZ MARROQUÍN</a:t>
            </a:r>
          </a:p>
          <a:p>
            <a:r>
              <a:rPr lang="es-ES" sz="2400" dirty="0" smtClean="0">
                <a:latin typeface="Eras Medium ITC" pitchFamily="34" charset="0"/>
              </a:rPr>
              <a:t>MEDICINA IB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4400" dirty="0" smtClean="0"/>
              <a:t>CARCINOMA ESPINOCELULAR</a:t>
            </a:r>
            <a:endParaRPr lang="es-ES" sz="4400" dirty="0"/>
          </a:p>
        </p:txBody>
      </p:sp>
      <p:pic>
        <p:nvPicPr>
          <p:cNvPr id="7" name="6 Marcador de contenido" descr="Carcinoma Espinocelular 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4643470" cy="4357718"/>
          </a:xfrm>
        </p:spPr>
      </p:pic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59349" y="1928802"/>
            <a:ext cx="4184651" cy="44291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b="1" dirty="0" smtClean="0">
                <a:latin typeface="Eras Light ITC" pitchFamily="34" charset="0"/>
              </a:rPr>
              <a:t>     </a:t>
            </a:r>
            <a:r>
              <a:rPr lang="es-ES" dirty="0" smtClean="0">
                <a:latin typeface="Eras Medium ITC" pitchFamily="34" charset="0"/>
              </a:rPr>
              <a:t>PACIENTE CON MIASIS FACIAL ASOCIADA CON CARCINOMA ESPINOCELULAR EN ESTADO TERMINAL. </a:t>
            </a:r>
          </a:p>
          <a:p>
            <a:pPr>
              <a:buNone/>
            </a:pPr>
            <a:endParaRPr lang="es-ES" dirty="0" smtClean="0">
              <a:latin typeface="Eras Medium ITC" pitchFamily="34" charset="0"/>
            </a:endParaRPr>
          </a:p>
          <a:p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Medium ITC" pitchFamily="34" charset="0"/>
              </a:rPr>
              <a:t>MIASIS: </a:t>
            </a:r>
            <a:r>
              <a:rPr lang="es-ES" dirty="0" smtClean="0">
                <a:latin typeface="Eras Medium ITC" pitchFamily="34" charset="0"/>
              </a:rPr>
              <a:t>SON INFESTACIONES EN LOS TEJIDOS DE VERTEBRADOS VIVOS POR LARVAS DE MOSCAS QUE SE NUTREN COMO PARÁSITOS.</a:t>
            </a:r>
          </a:p>
          <a:p>
            <a:endParaRPr lang="es-E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7158" y="214290"/>
            <a:ext cx="54553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CASO CLÍNICO: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5072074"/>
            <a:ext cx="4040188" cy="838200"/>
          </a:xfrm>
        </p:spPr>
        <p:txBody>
          <a:bodyPr>
            <a:noAutofit/>
          </a:bodyPr>
          <a:lstStyle/>
          <a:p>
            <a:r>
              <a:rPr lang="es-ES" sz="2100" b="0" dirty="0" smtClean="0">
                <a:solidFill>
                  <a:schemeClr val="tx1"/>
                </a:solidFill>
                <a:latin typeface="Eras Medium ITC" pitchFamily="34" charset="0"/>
              </a:rPr>
              <a:t>LARVAS DE MOSCAS EN DESARROLLO AVANZADO. PÉRDIDA DEL PABELLÓN AURICULAR Y EXPOSICIÓN ÓSEA.</a:t>
            </a:r>
            <a:endParaRPr lang="es-ES" sz="2100" b="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14876" y="5072074"/>
            <a:ext cx="4041775" cy="1357322"/>
          </a:xfrm>
        </p:spPr>
        <p:txBody>
          <a:bodyPr>
            <a:noAutofit/>
          </a:bodyPr>
          <a:lstStyle/>
          <a:p>
            <a:r>
              <a:rPr lang="es-ES" sz="2100" b="0" dirty="0" smtClean="0">
                <a:solidFill>
                  <a:schemeClr val="tx1"/>
                </a:solidFill>
                <a:latin typeface="Eras Medium ITC" pitchFamily="34" charset="0"/>
              </a:rPr>
              <a:t>LARVAS REMOVIDAS CON INSTRUMENTOS MANUALES Y SUSTANCIAS QUÍMICAS QUE FACILITAN SU SALIDA.</a:t>
            </a:r>
            <a:endParaRPr lang="es-ES" sz="2100" b="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pic>
        <p:nvPicPr>
          <p:cNvPr id="7" name="6 Marcador de contenido" descr="Larvas 1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4071966" cy="4214842"/>
          </a:xfrm>
        </p:spPr>
      </p:pic>
      <p:pic>
        <p:nvPicPr>
          <p:cNvPr id="8" name="7 Marcador de contenido" descr="Larvas 2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642918"/>
            <a:ext cx="4071966" cy="4214842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5720" y="1500174"/>
            <a:ext cx="771530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Evolución del cáncer de piel no melanoma</a:t>
            </a:r>
            <a:endParaRPr lang="es-E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Cáncer de Piel 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7510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Cáncer de Piel 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Cáncer de Piel 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Cáncer de Piel 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Cáncer de Piel 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Eras Medium ITC" pitchFamily="34" charset="0"/>
              </a:rPr>
              <a:t>EDAD AVANZADA</a:t>
            </a:r>
          </a:p>
          <a:p>
            <a:r>
              <a:rPr lang="es-ES" dirty="0" smtClean="0">
                <a:latin typeface="Eras Medium ITC" pitchFamily="34" charset="0"/>
              </a:rPr>
              <a:t>PREDOMINIO MASCULINO</a:t>
            </a:r>
          </a:p>
          <a:p>
            <a:r>
              <a:rPr lang="es-ES" dirty="0" smtClean="0">
                <a:latin typeface="Eras Medium ITC" pitchFamily="34" charset="0"/>
              </a:rPr>
              <a:t>LESIONES PREVIAS</a:t>
            </a:r>
          </a:p>
          <a:p>
            <a:r>
              <a:rPr lang="es-ES" dirty="0" smtClean="0">
                <a:latin typeface="Eras Medium ITC" pitchFamily="34" charset="0"/>
              </a:rPr>
              <a:t>TRAUMAS Y QUEMADURAS</a:t>
            </a:r>
          </a:p>
          <a:p>
            <a:r>
              <a:rPr lang="es-ES" dirty="0" smtClean="0">
                <a:latin typeface="Eras Medium ITC" pitchFamily="34" charset="0"/>
              </a:rPr>
              <a:t>TRABAJOS O DEPORTES AL AIRE LIBRE</a:t>
            </a:r>
          </a:p>
          <a:p>
            <a:r>
              <a:rPr lang="es-ES" dirty="0" smtClean="0">
                <a:latin typeface="Eras Medium ITC" pitchFamily="34" charset="0"/>
              </a:rPr>
              <a:t>EXPOSICIÓN A FUENTES DE RADIACIÓN ULTRAVIOLETA</a:t>
            </a:r>
          </a:p>
          <a:p>
            <a:r>
              <a:rPr lang="es-ES" dirty="0" smtClean="0">
                <a:latin typeface="Eras Medium ITC" pitchFamily="34" charset="0"/>
              </a:rPr>
              <a:t>PERSONAS DE PIEL BLANCA</a:t>
            </a:r>
          </a:p>
          <a:p>
            <a:r>
              <a:rPr lang="es-ES" dirty="0" smtClean="0">
                <a:latin typeface="Eras Medium ITC" pitchFamily="34" charset="0"/>
              </a:rPr>
              <a:t>LA EXPOSICIÓN A RADIACIONES IONIZANTES, ARSÉNICO U OTROS AGENTES QUÍMICOS</a:t>
            </a:r>
            <a:endParaRPr lang="es-ES" dirty="0">
              <a:latin typeface="Eras Medium ITC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282" y="357166"/>
            <a:ext cx="7982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Factores de riesgo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329129"/>
          </a:xfrm>
        </p:spPr>
        <p:txBody>
          <a:bodyPr>
            <a:normAutofit fontScale="92500" lnSpcReduction="20000"/>
          </a:bodyPr>
          <a:lstStyle/>
          <a:p>
            <a:r>
              <a:rPr lang="es-ES" sz="3400" dirty="0" smtClean="0">
                <a:latin typeface="Eras Medium ITC" pitchFamily="34" charset="0"/>
              </a:rPr>
              <a:t>EXPOSICIÓN EXCESIVA A RADIACIÓN ULTRAVIOLETA (UV)</a:t>
            </a:r>
          </a:p>
          <a:p>
            <a:r>
              <a:rPr lang="es-ES" sz="3400" dirty="0" smtClean="0">
                <a:latin typeface="Eras Medium ITC" pitchFamily="34" charset="0"/>
              </a:rPr>
              <a:t>USO EXAGERADO DE PRODUCTOS QUÍMICOS COMO EL ARSÉNICO, LA HULLA, LA PARAFINA Y ALGUNOS ACEITES</a:t>
            </a:r>
          </a:p>
          <a:p>
            <a:r>
              <a:rPr lang="es-ES" sz="3400" dirty="0" smtClean="0">
                <a:latin typeface="Eras Medium ITC" pitchFamily="34" charset="0"/>
              </a:rPr>
              <a:t>EXCESIVO USO DE LÁMPARAS O CAMAS DE BRONCEADO</a:t>
            </a:r>
          </a:p>
          <a:p>
            <a:r>
              <a:rPr lang="es-ES" sz="3400" dirty="0" smtClean="0">
                <a:latin typeface="Eras Medium ITC" pitchFamily="34" charset="0"/>
              </a:rPr>
              <a:t>LESIONES O INFLAMACIONES GRAVES</a:t>
            </a:r>
          </a:p>
          <a:p>
            <a:r>
              <a:rPr lang="es-ES" sz="3400" dirty="0" smtClean="0">
                <a:latin typeface="Eras Medium ITC" pitchFamily="34" charset="0"/>
              </a:rPr>
              <a:t>RADIOTERAPIAS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57224" y="428604"/>
            <a:ext cx="7000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CAUSAS</a:t>
            </a:r>
            <a:endParaRPr lang="es-E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714620"/>
            <a:ext cx="7286676" cy="3214710"/>
          </a:xfrm>
        </p:spPr>
        <p:txBody>
          <a:bodyPr>
            <a:normAutofit lnSpcReduction="10000"/>
          </a:bodyPr>
          <a:lstStyle/>
          <a:p>
            <a:r>
              <a:rPr lang="es-ES" sz="4000" dirty="0" smtClean="0">
                <a:latin typeface="Eras Medium ITC" pitchFamily="34" charset="0"/>
              </a:rPr>
              <a:t>Es el tumor maligno más frecuente en la especie humana.</a:t>
            </a:r>
          </a:p>
          <a:p>
            <a:r>
              <a:rPr lang="es-ES" sz="4000" dirty="0" smtClean="0">
                <a:latin typeface="Eras Medium ITC" pitchFamily="34" charset="0"/>
              </a:rPr>
              <a:t>Es el que se origina en las células basales o escamosas.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00166" y="285728"/>
            <a:ext cx="65008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¿QUÉ ES EL CÁNCER DE PIEL NO MELANOMA?</a:t>
            </a:r>
            <a:endParaRPr lang="es-E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áncer de Piel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357166"/>
            <a:ext cx="6000792" cy="5413642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7467600" cy="4786345"/>
          </a:xfrm>
        </p:spPr>
        <p:txBody>
          <a:bodyPr>
            <a:normAutofit fontScale="40000" lnSpcReduction="20000"/>
          </a:bodyPr>
          <a:lstStyle/>
          <a:p>
            <a:r>
              <a:rPr lang="es-ES" sz="6000" dirty="0" smtClean="0">
                <a:latin typeface="Eras Medium ITC" pitchFamily="34" charset="0"/>
              </a:rPr>
              <a:t>UNA ÚLCERA QUE NO SANE</a:t>
            </a:r>
          </a:p>
          <a:p>
            <a:r>
              <a:rPr lang="es-ES" sz="6000" dirty="0" smtClean="0">
                <a:latin typeface="Eras Medium ITC" pitchFamily="34" charset="0"/>
              </a:rPr>
              <a:t>APARICIÓN DE UNA PROTUBERANCIA ÁSPERA.</a:t>
            </a:r>
          </a:p>
          <a:p>
            <a:r>
              <a:rPr lang="es-ES" sz="6000" dirty="0" smtClean="0">
                <a:latin typeface="Eras Medium ITC" pitchFamily="34" charset="0"/>
              </a:rPr>
              <a:t>MANCHAS  ROJIZAS, PLANAS Y ESCAMOSAS QUE CRECEN LENTAMENTE</a:t>
            </a:r>
          </a:p>
          <a:p>
            <a:r>
              <a:rPr lang="es-ES" sz="6000" dirty="0" smtClean="0">
                <a:latin typeface="Eras Medium ITC" pitchFamily="34" charset="0"/>
              </a:rPr>
              <a:t>ÁREAS CEROSAS, BRILLANTES Y TRANSLÚCIDAS, QUE PUEDEN PRODUCIR SANGRADO LEVE</a:t>
            </a:r>
          </a:p>
          <a:p>
            <a:r>
              <a:rPr lang="es-ES" sz="6000" dirty="0" smtClean="0">
                <a:latin typeface="Eras Medium ITC" pitchFamily="34" charset="0"/>
              </a:rPr>
              <a:t>IRREGULARIDADES VISIBLES EN VASOS SANGUÍNEOS</a:t>
            </a:r>
          </a:p>
          <a:p>
            <a:r>
              <a:rPr lang="es-ES" sz="6000" dirty="0" smtClean="0">
                <a:latin typeface="Eras Medium ITC" pitchFamily="34" charset="0"/>
              </a:rPr>
              <a:t>CAMBIOS EN UNA VERRUGA O LUNAR</a:t>
            </a:r>
          </a:p>
          <a:p>
            <a:r>
              <a:rPr lang="es-ES" sz="6000" dirty="0" smtClean="0">
                <a:latin typeface="Eras Medium ITC" pitchFamily="34" charset="0"/>
              </a:rPr>
              <a:t>ERUPCIÓN EN GLÚTEOS, CADERAS O PARTE INFERIOR DEL ABDOMEN; CON ASPECTO DE ALERGIA</a:t>
            </a:r>
          </a:p>
          <a:p>
            <a:endParaRPr lang="es-ES" dirty="0" smtClean="0">
              <a:latin typeface="Eras Medium ITC" pitchFamily="34" charset="0"/>
            </a:endParaRPr>
          </a:p>
          <a:p>
            <a:endParaRPr lang="es-ES" dirty="0" smtClean="0">
              <a:latin typeface="Eras Medium ITC" pitchFamily="34" charset="0"/>
            </a:endParaRP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14282" y="285728"/>
            <a:ext cx="864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síntomas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áncer de Piel 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072494" cy="6054371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>
                <a:latin typeface="Eras Medium ITC" pitchFamily="34" charset="0"/>
              </a:rPr>
              <a:t>CIRUGÍA MICROGRÁFICA DE MOHS </a:t>
            </a:r>
          </a:p>
          <a:p>
            <a:r>
              <a:rPr lang="es-ES" sz="2400" dirty="0" smtClean="0">
                <a:latin typeface="Eras Medium ITC" pitchFamily="34" charset="0"/>
              </a:rPr>
              <a:t>ESCISIÓN SIMPLE</a:t>
            </a:r>
          </a:p>
          <a:p>
            <a:r>
              <a:rPr lang="es-ES" sz="2400" dirty="0" smtClean="0">
                <a:latin typeface="Eras Medium ITC" pitchFamily="34" charset="0"/>
              </a:rPr>
              <a:t>ELECTRODESECACIÓN Y CURETAJE</a:t>
            </a:r>
          </a:p>
          <a:p>
            <a:r>
              <a:rPr lang="es-ES" sz="2400" dirty="0" smtClean="0">
                <a:latin typeface="Eras Medium ITC" pitchFamily="34" charset="0"/>
              </a:rPr>
              <a:t>CRIOCIRUGÍA</a:t>
            </a:r>
          </a:p>
          <a:p>
            <a:r>
              <a:rPr lang="es-ES" sz="2400" dirty="0" smtClean="0">
                <a:latin typeface="Eras Medium ITC" pitchFamily="34" charset="0"/>
              </a:rPr>
              <a:t>RADIOTERAPIA</a:t>
            </a:r>
          </a:p>
          <a:p>
            <a:r>
              <a:rPr lang="es-ES" sz="2400" dirty="0" smtClean="0">
                <a:latin typeface="Eras Medium ITC" pitchFamily="34" charset="0"/>
              </a:rPr>
              <a:t>QUIMIOTERAPIA TÓPICA CON FLUOROURACILO</a:t>
            </a:r>
          </a:p>
          <a:p>
            <a:r>
              <a:rPr lang="es-ES" sz="2400" dirty="0" smtClean="0">
                <a:latin typeface="Eras Medium ITC" pitchFamily="34" charset="0"/>
              </a:rPr>
              <a:t>CIRUGÍA LÁSER</a:t>
            </a:r>
          </a:p>
          <a:p>
            <a:r>
              <a:rPr lang="es-ES" sz="2400" dirty="0" smtClean="0">
                <a:latin typeface="Eras Medium ITC" pitchFamily="34" charset="0"/>
              </a:rPr>
              <a:t>TERAPIA FOTODINÁMICA</a:t>
            </a:r>
          </a:p>
          <a:p>
            <a:r>
              <a:rPr lang="es-ES" sz="2400" dirty="0" smtClean="0">
                <a:latin typeface="Eras Medium ITC" pitchFamily="34" charset="0"/>
              </a:rPr>
              <a:t>UN ENSAYO CLÍNICO DE TERAPIA BIOLÓGICA</a:t>
            </a:r>
          </a:p>
          <a:p>
            <a:r>
              <a:rPr lang="es-ES" sz="2400" dirty="0" smtClean="0">
                <a:latin typeface="Eras Medium ITC" pitchFamily="34" charset="0"/>
              </a:rPr>
              <a:t>UN ENSAYO CLÍNICO DE TERAPIA BIOLÓGICA Y RETINOIDES</a:t>
            </a:r>
          </a:p>
          <a:p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1643042" y="285728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TratamientoS</a:t>
            </a:r>
            <a:endParaRPr lang="es-E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CB 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214554"/>
            <a:ext cx="4390462" cy="4214842"/>
          </a:xfrm>
        </p:spPr>
      </p:pic>
      <p:sp>
        <p:nvSpPr>
          <p:cNvPr id="4" name="3 Rectángulo"/>
          <p:cNvSpPr/>
          <p:nvPr/>
        </p:nvSpPr>
        <p:spPr>
          <a:xfrm>
            <a:off x="428596" y="285728"/>
            <a:ext cx="3429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CIRUGÍA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1472" y="1142984"/>
            <a:ext cx="478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CARCINOMA  BASOCELULAR</a:t>
            </a:r>
            <a:endParaRPr lang="es-ES" sz="2800" dirty="0"/>
          </a:p>
        </p:txBody>
      </p:sp>
      <p:pic>
        <p:nvPicPr>
          <p:cNvPr id="7" name="6 Imagen" descr="CB 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5" y="214290"/>
            <a:ext cx="3643338" cy="3143272"/>
          </a:xfrm>
          <a:prstGeom prst="rect">
            <a:avLst/>
          </a:prstGeom>
        </p:spPr>
      </p:pic>
      <p:pic>
        <p:nvPicPr>
          <p:cNvPr id="8" name="7 Imagen" descr="CB 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500438"/>
            <a:ext cx="3643338" cy="28575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071678"/>
            <a:ext cx="8286808" cy="4143404"/>
          </a:xfrm>
        </p:spPr>
        <p:txBody>
          <a:bodyPr>
            <a:normAutofit fontScale="92500" lnSpcReduction="10000"/>
          </a:bodyPr>
          <a:lstStyle/>
          <a:p>
            <a:r>
              <a:rPr lang="es-ES" sz="3100" dirty="0" smtClean="0">
                <a:latin typeface="Eras Medium ITC" pitchFamily="34" charset="0"/>
              </a:rPr>
              <a:t>EVITAR LA EXPOSICIÓN EXCESIVA A LA LUZ SOLAR</a:t>
            </a:r>
          </a:p>
          <a:p>
            <a:r>
              <a:rPr lang="es-ES" sz="3100" dirty="0" smtClean="0">
                <a:latin typeface="Eras Medium ITC" pitchFamily="34" charset="0"/>
              </a:rPr>
              <a:t>USAR LOCIONES ANTI SOLARES </a:t>
            </a:r>
          </a:p>
          <a:p>
            <a:r>
              <a:rPr lang="es-ES" sz="3100" dirty="0" smtClean="0">
                <a:latin typeface="Eras Medium ITC" pitchFamily="34" charset="0"/>
              </a:rPr>
              <a:t>NO USAR CABINAS BRONCEADORAS</a:t>
            </a:r>
          </a:p>
          <a:p>
            <a:r>
              <a:rPr lang="es-ES" sz="3100" dirty="0" smtClean="0">
                <a:latin typeface="Eras Medium ITC" pitchFamily="34" charset="0"/>
              </a:rPr>
              <a:t>APLICAR CREMAS DE PROTECCIÓN SOLAR</a:t>
            </a:r>
          </a:p>
          <a:p>
            <a:r>
              <a:rPr lang="es-ES" sz="3100" dirty="0" smtClean="0">
                <a:latin typeface="Eras Medium ITC" pitchFamily="34" charset="0"/>
              </a:rPr>
              <a:t>CUIDARSE CON ROPA (SOMBREROS, CAMISAS, ETC.)</a:t>
            </a:r>
          </a:p>
          <a:p>
            <a:r>
              <a:rPr lang="es-ES" sz="3100" dirty="0" smtClean="0">
                <a:latin typeface="Eras Medium ITC" pitchFamily="34" charset="0"/>
              </a:rPr>
              <a:t>USAR GAFAS DE SOL DE AMPLIA COBERTURA QUE ABSORBAN BIEN LOS RAYOS UV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57158" y="214290"/>
            <a:ext cx="78581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MÉTODOS DE PREVENCIÓN</a:t>
            </a:r>
            <a:endParaRPr lang="es-E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eduardo_verastegui19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1" name="10 Rectángulo"/>
          <p:cNvSpPr/>
          <p:nvPr/>
        </p:nvSpPr>
        <p:spPr>
          <a:xfrm>
            <a:off x="2285984" y="2786058"/>
            <a:ext cx="65722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Lucida Handwriting" pitchFamily="66" charset="0"/>
              </a:rPr>
              <a:t>GRACIAS POR SU ATENCIÓN…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357167"/>
          <a:ext cx="707236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3214678" y="785794"/>
            <a:ext cx="1559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TIPOS</a:t>
            </a:r>
            <a:endParaRPr lang="es-E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8802"/>
            <a:ext cx="7467600" cy="4197361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Eras Medium ITC" pitchFamily="34" charset="0"/>
              </a:rPr>
              <a:t>TUMOR DE CRECIMIENTO LENTO.</a:t>
            </a:r>
          </a:p>
          <a:p>
            <a:r>
              <a:rPr lang="es-ES" dirty="0" smtClean="0">
                <a:latin typeface="Eras Medium ITC" pitchFamily="34" charset="0"/>
              </a:rPr>
              <a:t>NO ES COMÚN QUE SE EXTIENDA A OTRAS PARTES DEL CUERPO.</a:t>
            </a:r>
          </a:p>
          <a:p>
            <a:r>
              <a:rPr lang="es-ES" dirty="0" smtClean="0">
                <a:latin typeface="Eras Medium ITC" pitchFamily="34" charset="0"/>
              </a:rPr>
              <a:t>SI NO SE DETECTA A TIEMPO ES POSIBLE QUE AFECTE HUESOS Y OTROS TEJIDOS DE LA PIEL.</a:t>
            </a:r>
          </a:p>
          <a:p>
            <a:r>
              <a:rPr lang="es-ES" dirty="0" smtClean="0">
                <a:latin typeface="Eras Medium ITC" pitchFamily="34" charset="0"/>
              </a:rPr>
              <a:t>DESPUÉS DEL TRATAMIENTO ES MUY PROBABLE QUE REAPAREZCA EN EL MISMO LUGAR DE LA PIEL.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42910" y="214290"/>
            <a:ext cx="74348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CARCINOMA BASOCELULAR</a:t>
            </a:r>
            <a:endParaRPr lang="es-E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500034" y="5643578"/>
            <a:ext cx="4040188" cy="714380"/>
          </a:xfrm>
        </p:spPr>
        <p:txBody>
          <a:bodyPr>
            <a:noAutofit/>
          </a:bodyPr>
          <a:lstStyle/>
          <a:p>
            <a:r>
              <a:rPr lang="es-ES" sz="2100" b="0" dirty="0" smtClean="0">
                <a:solidFill>
                  <a:schemeClr val="tx1"/>
                </a:solidFill>
                <a:latin typeface="Eras Medium ITC" pitchFamily="34" charset="0"/>
              </a:rPr>
              <a:t>CARCINOMA BASOCELULAR DE </a:t>
            </a:r>
          </a:p>
          <a:p>
            <a:r>
              <a:rPr lang="es-ES" sz="2100" b="0" dirty="0" smtClean="0">
                <a:solidFill>
                  <a:schemeClr val="tx1"/>
                </a:solidFill>
                <a:latin typeface="Eras Medium ITC" pitchFamily="34" charset="0"/>
              </a:rPr>
              <a:t>ASPECTO NODULAR</a:t>
            </a:r>
            <a:endParaRPr lang="es-ES" sz="2100" b="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sz="half" idx="3"/>
          </p:nvPr>
        </p:nvSpPr>
        <p:spPr>
          <a:xfrm>
            <a:off x="4643438" y="5643578"/>
            <a:ext cx="4041775" cy="785818"/>
          </a:xfrm>
        </p:spPr>
        <p:txBody>
          <a:bodyPr>
            <a:noAutofit/>
          </a:bodyPr>
          <a:lstStyle/>
          <a:p>
            <a:r>
              <a:rPr lang="es-ES" sz="2100" b="0" dirty="0" smtClean="0">
                <a:solidFill>
                  <a:schemeClr val="tx1"/>
                </a:solidFill>
                <a:latin typeface="Eras Medium ITC" pitchFamily="34" charset="0"/>
              </a:rPr>
              <a:t>CARCINOMA BASOCELULAR PIGMENTADO</a:t>
            </a:r>
            <a:endParaRPr lang="es-ES" sz="2100" b="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pic>
        <p:nvPicPr>
          <p:cNvPr id="14" name="13 Marcador de contenido" descr="Carcinoma Basocelular 4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72000" y="357167"/>
            <a:ext cx="3857652" cy="4954006"/>
          </a:xfrm>
        </p:spPr>
      </p:pic>
      <p:pic>
        <p:nvPicPr>
          <p:cNvPr id="13" name="12 Marcador de contenido" descr="Carcinoma Basocelular 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42910" y="357166"/>
            <a:ext cx="3786214" cy="500066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58" y="4500570"/>
            <a:ext cx="4040188" cy="500066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Eras Medium ITC" pitchFamily="34" charset="0"/>
              </a:rPr>
              <a:t>Carcinoma ulceroso</a:t>
            </a:r>
            <a:endParaRPr lang="es-ES" sz="200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28596" y="2928934"/>
            <a:ext cx="4041775" cy="428628"/>
          </a:xfrm>
        </p:spPr>
        <p:txBody>
          <a:bodyPr>
            <a:normAutofit/>
          </a:bodyPr>
          <a:lstStyle/>
          <a:p>
            <a:r>
              <a:rPr lang="es-ES" sz="2100" b="0" dirty="0" smtClean="0">
                <a:solidFill>
                  <a:schemeClr val="tx1"/>
                </a:solidFill>
                <a:latin typeface="Eras Medium ITC" pitchFamily="34" charset="0"/>
              </a:rPr>
              <a:t>CARCINOMA EPIDERMOIDE</a:t>
            </a:r>
            <a:endParaRPr lang="es-ES" sz="2100" b="0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pic>
        <p:nvPicPr>
          <p:cNvPr id="7" name="6 Marcador de contenido" descr="Carcinoma Basocelular 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43438" y="3214686"/>
            <a:ext cx="4143404" cy="2928958"/>
          </a:xfrm>
        </p:spPr>
      </p:pic>
      <p:pic>
        <p:nvPicPr>
          <p:cNvPr id="8" name="7 Marcador de contenido" descr="Carcinoma Basocelular 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57158" y="214290"/>
            <a:ext cx="4143404" cy="2643206"/>
          </a:xfrm>
        </p:spPr>
      </p:pic>
      <p:pic>
        <p:nvPicPr>
          <p:cNvPr id="10" name="9 Imagen" descr="Carcinoma Basocelular 9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429000"/>
            <a:ext cx="4143404" cy="2714644"/>
          </a:xfrm>
          <a:prstGeom prst="rect">
            <a:avLst/>
          </a:prstGeom>
        </p:spPr>
      </p:pic>
      <p:sp>
        <p:nvSpPr>
          <p:cNvPr id="13" name="2 Marcador de texto"/>
          <p:cNvSpPr txBox="1">
            <a:spLocks/>
          </p:cNvSpPr>
          <p:nvPr/>
        </p:nvSpPr>
        <p:spPr>
          <a:xfrm>
            <a:off x="357158" y="6215082"/>
            <a:ext cx="4040188" cy="500066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Medium ITC" pitchFamily="34" charset="0"/>
              </a:rPr>
              <a:t>CARCINOMA CON TUMORACIÓN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Medium ITC" pitchFamily="34" charset="0"/>
              </a:rPr>
              <a:t> 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Medium ITC" pitchFamily="34" charset="0"/>
            </a:endParaRPr>
          </a:p>
        </p:txBody>
      </p:sp>
      <p:pic>
        <p:nvPicPr>
          <p:cNvPr id="14" name="13 Imagen" descr="Carcinoma Basocelular 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14290"/>
            <a:ext cx="4143404" cy="2928958"/>
          </a:xfrm>
          <a:prstGeom prst="rect">
            <a:avLst/>
          </a:prstGeom>
        </p:spPr>
      </p:pic>
      <p:sp>
        <p:nvSpPr>
          <p:cNvPr id="15" name="2 Marcador de texto"/>
          <p:cNvSpPr txBox="1">
            <a:spLocks/>
          </p:cNvSpPr>
          <p:nvPr/>
        </p:nvSpPr>
        <p:spPr>
          <a:xfrm>
            <a:off x="4643438" y="6143644"/>
            <a:ext cx="4040188" cy="71435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Medium ITC" pitchFamily="34" charset="0"/>
              </a:rPr>
              <a:t>CARCINOMAS ULCEROSOS</a:t>
            </a:r>
            <a:endParaRPr kumimoji="0" lang="es-ES" sz="2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Medium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7467600" cy="412592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Eras Medium ITC" pitchFamily="34" charset="0"/>
              </a:rPr>
              <a:t>SE DESARROLLA EN LAS CAPAS SUPERFICIALES DE LA EPIDERMIS DONDE YA HA HABIDO LESIONES O ENFERMEDADES.</a:t>
            </a:r>
          </a:p>
          <a:p>
            <a:r>
              <a:rPr lang="es-ES" dirty="0" smtClean="0">
                <a:latin typeface="Eras Medium ITC" pitchFamily="34" charset="0"/>
              </a:rPr>
              <a:t>APARECE EN ÁREAS DEL CUERPO EXPUESTAS AL SOL (CARA, CUELLO, LABIOS, OREJAS Y DORSO DE LAS MANOS).</a:t>
            </a:r>
          </a:p>
          <a:p>
            <a:r>
              <a:rPr lang="es-ES" dirty="0" smtClean="0">
                <a:latin typeface="Eras Medium ITC" pitchFamily="34" charset="0"/>
              </a:rPr>
              <a:t>PUEDE DESARROLLARSE TAMBIÉN EN CICATRICES O ÚLCERAS DE LA PIEL EN OTRAS PARTES DEL CUERPO.</a:t>
            </a:r>
            <a:endParaRPr lang="es-ES" dirty="0">
              <a:latin typeface="Eras Medium ITC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282" y="214290"/>
            <a:ext cx="78634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Carcinoma </a:t>
            </a:r>
            <a:r>
              <a:rPr lang="es-E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espinocelular</a:t>
            </a:r>
            <a:endParaRPr lang="es-E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Marcador de contenido" descr="Carcinoma Espinocelular 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86314" y="642918"/>
            <a:ext cx="3929090" cy="5643602"/>
          </a:xfrm>
        </p:spPr>
      </p:pic>
      <p:pic>
        <p:nvPicPr>
          <p:cNvPr id="13" name="12 Marcador de contenido" descr="Carcinoma Espinocelular 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57158" y="642918"/>
            <a:ext cx="4286280" cy="564360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58" y="4714884"/>
            <a:ext cx="8472518" cy="1643074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Eras Light ITC" pitchFamily="34" charset="0"/>
              </a:rPr>
              <a:t>EL CARCINOMA ESPINOCELULAR ES MUY COMÚN EN LA CAVIDAD BUCAL, PRINCIPALMENTE EN HOMBRES MAYORES DE 40 AÑOS. SE PRESENTA COMO UNA LESIÓN ULCERADA, A VECES RECUBIERTA DE UNA COSTRA HEMÁTICA O DE UN CRECIMIENTO VERRUGOSO.</a:t>
            </a:r>
            <a:endParaRPr lang="es-ES" dirty="0">
              <a:solidFill>
                <a:schemeClr val="tx1"/>
              </a:solidFill>
              <a:latin typeface="Eras Light ITC" pitchFamily="34" charset="0"/>
            </a:endParaRPr>
          </a:p>
        </p:txBody>
      </p:sp>
      <p:pic>
        <p:nvPicPr>
          <p:cNvPr id="7" name="6 Marcador de contenido" descr="Carcinoma Espinocelular 4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85852" y="357166"/>
            <a:ext cx="6500858" cy="4259183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526</TotalTime>
  <Words>517</Words>
  <Application>Microsoft Office PowerPoint</Application>
  <PresentationFormat>Presentación en pantalla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Técnico</vt:lpstr>
      <vt:lpstr>CÁNCER DE PIEL NO MELANOMA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  CARCINOMA ESPINOCELULAR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Hunterbt.com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CÁNCER DE PIEL</dc:title>
  <dc:creator>Wolf</dc:creator>
  <cp:lastModifiedBy>Wolf</cp:lastModifiedBy>
  <cp:revision>64</cp:revision>
  <dcterms:created xsi:type="dcterms:W3CDTF">2009-03-22T19:55:43Z</dcterms:created>
  <dcterms:modified xsi:type="dcterms:W3CDTF">2009-03-25T21:20:49Z</dcterms:modified>
</cp:coreProperties>
</file>